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9144000" cy="5143500"/>
  <p:embeddedFontLst>
    <p:embeddedFont>
      <p:font typeface="Lato"/>
      <p:regular r:id="rId98"/>
      <p:bold r:id="rId99"/>
      <p:italic r:id="rId100"/>
      <p:boldItalic r:id="rId101"/>
    </p:embeddedFont>
    <p:embeddedFont>
      <p:font typeface="JetBrains Mono"/>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106" roundtripDataSignature="AMtx7mg/wJjmjTXiJctskW2KbIyFrDAh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9100C8-C315-4937-8F1E-027D3A8C0D98}">
  <a:tblStyle styleId="{B89100C8-C315-4937-8F1E-027D3A8C0D9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6" Type="http://customschemas.google.com/relationships/presentationmetadata" Target="metadata"/><Relationship Id="rId105" Type="http://schemas.openxmlformats.org/officeDocument/2006/relationships/font" Target="fonts/JetBrainsMono-boldItalic.fntdata"/><Relationship Id="rId104" Type="http://schemas.openxmlformats.org/officeDocument/2006/relationships/font" Target="fonts/JetBrainsMono-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JetBrainsMono-bold.fntdata"/><Relationship Id="rId102" Type="http://schemas.openxmlformats.org/officeDocument/2006/relationships/font" Target="fonts/JetBrainsMono-regular.fntdata"/><Relationship Id="rId101" Type="http://schemas.openxmlformats.org/officeDocument/2006/relationships/font" Target="fonts/Lato-boldItalic.fntdata"/><Relationship Id="rId100" Type="http://schemas.openxmlformats.org/officeDocument/2006/relationships/font" Target="fonts/Lat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Lato-bold.fntdata"/><Relationship Id="rId10" Type="http://schemas.openxmlformats.org/officeDocument/2006/relationships/slide" Target="slides/slide4.xml"/><Relationship Id="rId98" Type="http://schemas.openxmlformats.org/officeDocument/2006/relationships/font" Target="fonts/Lato-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2571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2571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4886325"/>
            <a:ext cx="3962400" cy="2571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kotlin/androidx/paging/PagingSource" TargetMode="External"/><Relationship Id="rId3" Type="http://schemas.openxmlformats.org/officeDocument/2006/relationships/hyperlink" Target="https://developer.android.com/reference/kotlin/androidx/paging/RemoteMediator" TargetMode="External"/><Relationship Id="rId4" Type="http://schemas.openxmlformats.org/officeDocument/2006/relationships/hyperlink" Target="https://developer.android.com/reference/kotlin/androidx/paging/Pager" TargetMode="External"/><Relationship Id="rId9" Type="http://schemas.openxmlformats.org/officeDocument/2006/relationships/hyperlink" Target="https://developer.android.com/reference/kotlin/androidx/recyclerview/widget/RecyclerView" TargetMode="External"/><Relationship Id="rId5" Type="http://schemas.openxmlformats.org/officeDocument/2006/relationships/hyperlink" Target="https://developer.android.com/reference/kotlin/androidx/paging/PagingConfig" TargetMode="External"/><Relationship Id="rId6" Type="http://schemas.openxmlformats.org/officeDocument/2006/relationships/hyperlink" Target="https://developer.android.com/reference/kotlin/androidx/paging/PagingData" TargetMode="External"/><Relationship Id="rId7" Type="http://schemas.openxmlformats.org/officeDocument/2006/relationships/hyperlink" Target="https://developer.android.com/reference/kotlin/androidx/paging/PagingSource" TargetMode="External"/><Relationship Id="rId8" Type="http://schemas.openxmlformats.org/officeDocument/2006/relationships/hyperlink" Target="https://developer.android.com/reference/kotlin/androidx/paging/PagingDataAdapter"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p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2: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https://developer.android.com/topic/libraries/architecture/viewmodel#sharing</a:t>
            </a:r>
            <a:endParaRPr/>
          </a:p>
          <a:p>
            <a:pPr indent="0" lvl="0" marL="0" rtl="0" algn="l">
              <a:spcBef>
                <a:spcPts val="0"/>
              </a:spcBef>
              <a:spcAft>
                <a:spcPts val="0"/>
              </a:spcAft>
              <a:buNone/>
            </a:pPr>
            <a:r>
              <a:t/>
            </a:r>
            <a:endParaRPr/>
          </a:p>
        </p:txBody>
      </p:sp>
      <p:sp>
        <p:nvSpPr>
          <p:cNvPr id="194" name="Google Shape;194;p12: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0: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Binding adapter chịu trách nhiiệm thực hiện framework call để set các giá trị. Nó cho phép bạn chỉ định phương thức được gọi để đặt giá trị, cung cấp logic ràng buộc của riêng bạn và chỉ định loại đối tượng trả về bằng cách sử dụng bộ điều hợp.</a:t>
            </a:r>
            <a:endParaRPr/>
          </a:p>
          <a:p>
            <a:pPr indent="0" lvl="0" marL="0" rtl="0" algn="l">
              <a:spcBef>
                <a:spcPts val="0"/>
              </a:spcBef>
              <a:spcAft>
                <a:spcPts val="0"/>
              </a:spcAft>
              <a:buNone/>
            </a:pPr>
            <a:r>
              <a:rPr lang="en-US"/>
              <a:t>https://developer.android.com/topic/libraries/data-binding/binding-adapters</a:t>
            </a:r>
            <a:endParaRPr/>
          </a:p>
        </p:txBody>
      </p:sp>
      <p:sp>
        <p:nvSpPr>
          <p:cNvPr id="290" name="Google Shape;290;p20: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28: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https://medium.com/@MinaSamy/android-architecture-components-lifecycle-433ace1ec05d</a:t>
            </a:r>
            <a:endParaRPr/>
          </a:p>
          <a:p>
            <a:pPr indent="0" lvl="0" marL="0" rtl="0" algn="l">
              <a:spcBef>
                <a:spcPts val="0"/>
              </a:spcBef>
              <a:spcAft>
                <a:spcPts val="0"/>
              </a:spcAft>
              <a:buNone/>
            </a:pPr>
            <a:r>
              <a:rPr lang="en-US"/>
              <a:t>https://developer.android.com/topic/libraries/architecture/lifecycle</a:t>
            </a:r>
            <a:endParaRPr/>
          </a:p>
        </p:txBody>
      </p:sp>
      <p:sp>
        <p:nvSpPr>
          <p:cNvPr id="394" name="Google Shape;394;p28: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3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3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4: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3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3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3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3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3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4: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https://developer.android.com/kotlin/ktx</a:t>
            </a:r>
            <a:endParaRPr/>
          </a:p>
        </p:txBody>
      </p:sp>
      <p:sp>
        <p:nvSpPr>
          <p:cNvPr id="88" name="Google Shape;88;p4: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4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4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4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44: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https://abhiappmobiledeveloper.medium.com/use-of-workmanager-in-android-app-part-4-81038067e1dd</a:t>
            </a:r>
            <a:endParaRPr/>
          </a:p>
        </p:txBody>
      </p:sp>
      <p:sp>
        <p:nvSpPr>
          <p:cNvPr id="608" name="Google Shape;608;p44: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4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4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4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4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4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4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5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5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5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5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5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4: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5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5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5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5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5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5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5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5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5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5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6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6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6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https://developer.android.com/topic/libraries/architecture/paging/v3-overview</a:t>
            </a:r>
            <a:endParaRPr/>
          </a:p>
        </p:txBody>
      </p:sp>
      <p:sp>
        <p:nvSpPr>
          <p:cNvPr id="751" name="Google Shape;751;p61: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6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6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6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63: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a:solidFill>
                  <a:schemeClr val="dk1"/>
                </a:solidFill>
                <a:latin typeface="Calibri"/>
                <a:ea typeface="Calibri"/>
                <a:cs typeface="Calibri"/>
                <a:sym typeface="Calibri"/>
              </a:rPr>
              <a:t>Repository layer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primary Paging library component in the repository layer is </a:t>
            </a:r>
            <a:r>
              <a:rPr b="0" i="0" lang="en-US" sz="1200" u="sng">
                <a:solidFill>
                  <a:schemeClr val="dk1"/>
                </a:solidFill>
                <a:latin typeface="Calibri"/>
                <a:ea typeface="Calibri"/>
                <a:cs typeface="Calibri"/>
                <a:sym typeface="Calibri"/>
                <a:hlinkClick r:id="rId2">
                  <a:extLst>
                    <a:ext uri="{A12FA001-AC4F-418D-AE19-62706E023703}">
                      <ahyp:hlinkClr val="tx"/>
                    </a:ext>
                  </a:extLst>
                </a:hlinkClick>
              </a:rPr>
              <a:t>PagingSource</a:t>
            </a:r>
            <a:r>
              <a:rPr b="0" i="0" lang="en-US" sz="1200">
                <a:solidFill>
                  <a:schemeClr val="dk1"/>
                </a:solidFill>
                <a:latin typeface="Calibri"/>
                <a:ea typeface="Calibri"/>
                <a:cs typeface="Calibri"/>
                <a:sym typeface="Calibri"/>
              </a:rPr>
              <a:t>. Each PagingSource object defines a source of data and how to retrieve data from that source. A PagingSource object can load data from any single source, including network sources and local databases.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Another Paging library component that you might use is </a:t>
            </a:r>
            <a:r>
              <a:rPr b="0" i="0" lang="en-US" sz="1200" u="sng">
                <a:solidFill>
                  <a:schemeClr val="dk1"/>
                </a:solidFill>
                <a:latin typeface="Calibri"/>
                <a:ea typeface="Calibri"/>
                <a:cs typeface="Calibri"/>
                <a:sym typeface="Calibri"/>
                <a:hlinkClick r:id="rId3">
                  <a:extLst>
                    <a:ext uri="{A12FA001-AC4F-418D-AE19-62706E023703}">
                      <ahyp:hlinkClr val="tx"/>
                    </a:ext>
                  </a:extLst>
                </a:hlinkClick>
              </a:rPr>
              <a:t>RemoteMediator</a:t>
            </a:r>
            <a:r>
              <a:rPr b="0" i="0" lang="en-US" sz="1200">
                <a:solidFill>
                  <a:schemeClr val="dk1"/>
                </a:solidFill>
                <a:latin typeface="Calibri"/>
                <a:ea typeface="Calibri"/>
                <a:cs typeface="Calibri"/>
                <a:sym typeface="Calibri"/>
              </a:rPr>
              <a:t>. A RemoteMediator object handles paging from a layered data source, such as a network data source with a local database cache.</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ViewModel layer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a:t>
            </a:r>
            <a:r>
              <a:rPr b="0" i="0" lang="en-US" sz="1200" u="sng">
                <a:solidFill>
                  <a:schemeClr val="dk1"/>
                </a:solidFill>
                <a:latin typeface="Calibri"/>
                <a:ea typeface="Calibri"/>
                <a:cs typeface="Calibri"/>
                <a:sym typeface="Calibri"/>
                <a:hlinkClick r:id="rId4">
                  <a:extLst>
                    <a:ext uri="{A12FA001-AC4F-418D-AE19-62706E023703}">
                      <ahyp:hlinkClr val="tx"/>
                    </a:ext>
                  </a:extLst>
                </a:hlinkClick>
              </a:rPr>
              <a:t>Pager</a:t>
            </a:r>
            <a:r>
              <a:rPr b="0" i="0" lang="en-US" sz="1200">
                <a:solidFill>
                  <a:schemeClr val="dk1"/>
                </a:solidFill>
                <a:latin typeface="Calibri"/>
                <a:ea typeface="Calibri"/>
                <a:cs typeface="Calibri"/>
                <a:sym typeface="Calibri"/>
              </a:rPr>
              <a:t> component provides a public API for constructing instances of PagingData that are exposed in reactive streams, based on a PagingSource object and a </a:t>
            </a:r>
            <a:r>
              <a:rPr b="0" i="0" lang="en-US" sz="1200" u="sng">
                <a:solidFill>
                  <a:schemeClr val="dk1"/>
                </a:solidFill>
                <a:latin typeface="Calibri"/>
                <a:ea typeface="Calibri"/>
                <a:cs typeface="Calibri"/>
                <a:sym typeface="Calibri"/>
                <a:hlinkClick r:id="rId5">
                  <a:extLst>
                    <a:ext uri="{A12FA001-AC4F-418D-AE19-62706E023703}">
                      <ahyp:hlinkClr val="tx"/>
                    </a:ext>
                  </a:extLst>
                </a:hlinkClick>
              </a:rPr>
              <a:t>PagingConfig</a:t>
            </a:r>
            <a:r>
              <a:rPr b="0" i="0" lang="en-US" sz="1200">
                <a:solidFill>
                  <a:schemeClr val="dk1"/>
                </a:solidFill>
                <a:latin typeface="Calibri"/>
                <a:ea typeface="Calibri"/>
                <a:cs typeface="Calibri"/>
                <a:sym typeface="Calibri"/>
              </a:rPr>
              <a:t> configuration object.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component that connects the ViewModel layer to the UI is </a:t>
            </a:r>
            <a:r>
              <a:rPr b="0" i="0" lang="en-US" sz="1200" u="sng">
                <a:solidFill>
                  <a:schemeClr val="dk1"/>
                </a:solidFill>
                <a:latin typeface="Calibri"/>
                <a:ea typeface="Calibri"/>
                <a:cs typeface="Calibri"/>
                <a:sym typeface="Calibri"/>
                <a:hlinkClick r:id="rId6">
                  <a:extLst>
                    <a:ext uri="{A12FA001-AC4F-418D-AE19-62706E023703}">
                      <ahyp:hlinkClr val="tx"/>
                    </a:ext>
                  </a:extLst>
                </a:hlinkClick>
              </a:rPr>
              <a:t>PagingData</a:t>
            </a:r>
            <a:r>
              <a:rPr b="0" i="0" lang="en-US" sz="1200">
                <a:solidFill>
                  <a:schemeClr val="dk1"/>
                </a:solidFill>
                <a:latin typeface="Calibri"/>
                <a:ea typeface="Calibri"/>
                <a:cs typeface="Calibri"/>
                <a:sym typeface="Calibri"/>
              </a:rPr>
              <a:t>. A PagingData object is a container for a snapshot of paginated data. It queries a </a:t>
            </a:r>
            <a:r>
              <a:rPr b="0" i="0" lang="en-US" sz="1200" u="sng">
                <a:solidFill>
                  <a:schemeClr val="dk1"/>
                </a:solidFill>
                <a:latin typeface="Calibri"/>
                <a:ea typeface="Calibri"/>
                <a:cs typeface="Calibri"/>
                <a:sym typeface="Calibri"/>
                <a:hlinkClick r:id="rId7">
                  <a:extLst>
                    <a:ext uri="{A12FA001-AC4F-418D-AE19-62706E023703}">
                      <ahyp:hlinkClr val="tx"/>
                    </a:ext>
                  </a:extLst>
                </a:hlinkClick>
              </a:rPr>
              <a:t>PagingSource</a:t>
            </a:r>
            <a:r>
              <a:rPr b="0" i="0" lang="en-US" sz="1200">
                <a:solidFill>
                  <a:schemeClr val="dk1"/>
                </a:solidFill>
                <a:latin typeface="Calibri"/>
                <a:ea typeface="Calibri"/>
                <a:cs typeface="Calibri"/>
                <a:sym typeface="Calibri"/>
              </a:rPr>
              <a:t> object and stores the result.</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UI layer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primary Paging library component in the UI layer is </a:t>
            </a:r>
            <a:r>
              <a:rPr b="0" i="0" lang="en-US" sz="1200" u="sng">
                <a:solidFill>
                  <a:schemeClr val="dk1"/>
                </a:solidFill>
                <a:latin typeface="Calibri"/>
                <a:ea typeface="Calibri"/>
                <a:cs typeface="Calibri"/>
                <a:sym typeface="Calibri"/>
                <a:hlinkClick r:id="rId8">
                  <a:extLst>
                    <a:ext uri="{A12FA001-AC4F-418D-AE19-62706E023703}">
                      <ahyp:hlinkClr val="tx"/>
                    </a:ext>
                  </a:extLst>
                </a:hlinkClick>
              </a:rPr>
              <a:t>PagingDataAdapter</a:t>
            </a:r>
            <a:r>
              <a:rPr b="0" i="0" lang="en-US" sz="1200">
                <a:solidFill>
                  <a:schemeClr val="dk1"/>
                </a:solidFill>
                <a:latin typeface="Calibri"/>
                <a:ea typeface="Calibri"/>
                <a:cs typeface="Calibri"/>
                <a:sym typeface="Calibri"/>
              </a:rPr>
              <a:t>, a </a:t>
            </a:r>
            <a:r>
              <a:rPr b="0" i="0" lang="en-US" sz="1200" u="sng">
                <a:solidFill>
                  <a:schemeClr val="dk1"/>
                </a:solidFill>
                <a:latin typeface="Calibri"/>
                <a:ea typeface="Calibri"/>
                <a:cs typeface="Calibri"/>
                <a:sym typeface="Calibri"/>
                <a:hlinkClick r:id="rId9">
                  <a:extLst>
                    <a:ext uri="{A12FA001-AC4F-418D-AE19-62706E023703}">
                      <ahyp:hlinkClr val="tx"/>
                    </a:ext>
                  </a:extLst>
                </a:hlinkClick>
              </a:rPr>
              <a:t>RecyclerView</a:t>
            </a:r>
            <a:r>
              <a:rPr b="0" i="0" lang="en-US" sz="1200">
                <a:solidFill>
                  <a:schemeClr val="dk1"/>
                </a:solidFill>
                <a:latin typeface="Calibri"/>
                <a:ea typeface="Calibri"/>
                <a:cs typeface="Calibri"/>
                <a:sym typeface="Calibri"/>
              </a:rPr>
              <a:t> adapter that handles paginated data.</a:t>
            </a:r>
            <a:endParaRPr/>
          </a:p>
          <a:p>
            <a:pPr indent="0" lvl="0" marL="0" rtl="0" algn="l">
              <a:spcBef>
                <a:spcPts val="0"/>
              </a:spcBef>
              <a:spcAft>
                <a:spcPts val="0"/>
              </a:spcAft>
              <a:buNone/>
            </a:pPr>
            <a:r>
              <a:rPr lang="en-US"/>
              <a:t>https://developer.android.com/topic/libraries/architecture/paging/v3-overview</a:t>
            </a:r>
            <a:endParaRPr/>
          </a:p>
        </p:txBody>
      </p:sp>
      <p:sp>
        <p:nvSpPr>
          <p:cNvPr id="778" name="Google Shape;778;p63: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6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64: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64: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6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65: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a:solidFill>
                  <a:schemeClr val="dk1"/>
                </a:solidFill>
                <a:latin typeface="Calibri"/>
                <a:ea typeface="Calibri"/>
                <a:cs typeface="Calibri"/>
                <a:sym typeface="Calibri"/>
              </a:rPr>
              <a:t>https://developer.android.com/reference/kotlin/androidx/paging/RemoteMediator</a:t>
            </a:r>
            <a:endParaRPr/>
          </a:p>
          <a:p>
            <a:pPr indent="0" lvl="0" marL="0" rtl="0" algn="l">
              <a:spcBef>
                <a:spcPts val="0"/>
              </a:spcBef>
              <a:spcAft>
                <a:spcPts val="0"/>
              </a:spcAft>
              <a:buNone/>
            </a:pPr>
            <a:r>
              <a:rPr lang="en-US"/>
              <a:t>https://developer.android.com/topic/libraries/architecture/paging/v3-network-db</a:t>
            </a:r>
            <a:endParaRPr/>
          </a:p>
        </p:txBody>
      </p:sp>
      <p:sp>
        <p:nvSpPr>
          <p:cNvPr id="796" name="Google Shape;796;p65: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66: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https://developer.android.com/reference/kotlin/androidx/paging/Pager</a:t>
            </a:r>
            <a:endParaRPr/>
          </a:p>
        </p:txBody>
      </p:sp>
      <p:sp>
        <p:nvSpPr>
          <p:cNvPr id="805" name="Google Shape;805;p66: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6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67: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https://developer.android.com/reference/kotlin/androidx/paging/PagingDataAdapter</a:t>
            </a:r>
            <a:endParaRPr/>
          </a:p>
        </p:txBody>
      </p:sp>
      <p:sp>
        <p:nvSpPr>
          <p:cNvPr id="818" name="Google Shape;818;p67: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6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6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6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6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7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7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7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7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7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7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74: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7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7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7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7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7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7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p7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7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p7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7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p7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8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p8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8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8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8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8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8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8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84: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8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8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8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8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8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8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 name="Google Shape;1016;p8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8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8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8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8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9: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https://developer.android.com/topic/libraries/architecture/viewmodel#implement</a:t>
            </a:r>
            <a:endParaRPr/>
          </a:p>
          <a:p>
            <a:pPr indent="0" lvl="0" marL="0" rtl="0" algn="l">
              <a:spcBef>
                <a:spcPts val="0"/>
              </a:spcBef>
              <a:spcAft>
                <a:spcPts val="0"/>
              </a:spcAft>
              <a:buNone/>
            </a:pPr>
            <a:r>
              <a:t/>
            </a:r>
            <a:endParaRPr/>
          </a:p>
        </p:txBody>
      </p:sp>
      <p:sp>
        <p:nvSpPr>
          <p:cNvPr id="158" name="Google Shape;158;p9: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9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9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9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9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Full Image">
    <p:spTree>
      <p:nvGrpSpPr>
        <p:cNvPr id="16" name="Shape 16"/>
        <p:cNvGrpSpPr/>
        <p:nvPr/>
      </p:nvGrpSpPr>
      <p:grpSpPr>
        <a:xfrm>
          <a:off x="0" y="0"/>
          <a:ext cx="0" cy="0"/>
          <a:chOff x="0" y="0"/>
          <a:chExt cx="0" cy="0"/>
        </a:xfrm>
      </p:grpSpPr>
      <p:sp>
        <p:nvSpPr>
          <p:cNvPr id="17" name="Google Shape;17;p93"/>
          <p:cNvSpPr/>
          <p:nvPr/>
        </p:nvSpPr>
        <p:spPr>
          <a:xfrm>
            <a:off x="0" y="0"/>
            <a:ext cx="9144000" cy="5143500"/>
          </a:xfrm>
          <a:prstGeom prst="rect">
            <a:avLst/>
          </a:prstGeom>
          <a:solidFill>
            <a:schemeClr val="lt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18" name="Google Shape;18;p93"/>
          <p:cNvSpPr/>
          <p:nvPr>
            <p:ph idx="2" type="pic"/>
          </p:nvPr>
        </p:nvSpPr>
        <p:spPr>
          <a:xfrm>
            <a:off x="0" y="0"/>
            <a:ext cx="9161149" cy="5143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94"/>
          <p:cNvSpPr txBox="1"/>
          <p:nvPr>
            <p:ph type="title"/>
          </p:nvPr>
        </p:nvSpPr>
        <p:spPr>
          <a:xfrm>
            <a:off x="250342" y="1545082"/>
            <a:ext cx="8643315" cy="1031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600">
                <a:solidFill>
                  <a:srgbClr val="E36C0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94"/>
          <p:cNvSpPr txBox="1"/>
          <p:nvPr>
            <p:ph idx="1" type="body"/>
          </p:nvPr>
        </p:nvSpPr>
        <p:spPr>
          <a:xfrm>
            <a:off x="457200" y="1183005"/>
            <a:ext cx="822960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94"/>
          <p:cNvSpPr txBox="1"/>
          <p:nvPr>
            <p:ph idx="11" type="ftr"/>
          </p:nvPr>
        </p:nvSpPr>
        <p:spPr>
          <a:xfrm>
            <a:off x="2714625" y="4830038"/>
            <a:ext cx="4447540"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4"/>
          <p:cNvSpPr txBox="1"/>
          <p:nvPr>
            <p:ph idx="10" type="dt"/>
          </p:nvPr>
        </p:nvSpPr>
        <p:spPr>
          <a:xfrm>
            <a:off x="250342" y="4830038"/>
            <a:ext cx="610235"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4"/>
          <p:cNvSpPr txBox="1"/>
          <p:nvPr>
            <p:ph idx="12" type="sldNum"/>
          </p:nvPr>
        </p:nvSpPr>
        <p:spPr>
          <a:xfrm>
            <a:off x="8480425" y="4830038"/>
            <a:ext cx="153670" cy="178435"/>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5" name="Shape 25"/>
        <p:cNvGrpSpPr/>
        <p:nvPr/>
      </p:nvGrpSpPr>
      <p:grpSpPr>
        <a:xfrm>
          <a:off x="0" y="0"/>
          <a:ext cx="0" cy="0"/>
          <a:chOff x="0" y="0"/>
          <a:chExt cx="0" cy="0"/>
        </a:xfrm>
      </p:grpSpPr>
      <p:sp>
        <p:nvSpPr>
          <p:cNvPr id="26" name="Google Shape;26;p95"/>
          <p:cNvSpPr/>
          <p:nvPr/>
        </p:nvSpPr>
        <p:spPr>
          <a:xfrm>
            <a:off x="0" y="0"/>
            <a:ext cx="9144000" cy="5143498"/>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95"/>
          <p:cNvSpPr txBox="1"/>
          <p:nvPr>
            <p:ph type="title"/>
          </p:nvPr>
        </p:nvSpPr>
        <p:spPr>
          <a:xfrm>
            <a:off x="250342" y="1545082"/>
            <a:ext cx="8643315" cy="1031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600">
                <a:solidFill>
                  <a:srgbClr val="E36C0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95"/>
          <p:cNvSpPr txBox="1"/>
          <p:nvPr>
            <p:ph idx="11" type="ftr"/>
          </p:nvPr>
        </p:nvSpPr>
        <p:spPr>
          <a:xfrm>
            <a:off x="2714625" y="4830038"/>
            <a:ext cx="4447540"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5"/>
          <p:cNvSpPr txBox="1"/>
          <p:nvPr>
            <p:ph idx="10" type="dt"/>
          </p:nvPr>
        </p:nvSpPr>
        <p:spPr>
          <a:xfrm>
            <a:off x="250342" y="4830038"/>
            <a:ext cx="610235"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5"/>
          <p:cNvSpPr txBox="1"/>
          <p:nvPr>
            <p:ph idx="12" type="sldNum"/>
          </p:nvPr>
        </p:nvSpPr>
        <p:spPr>
          <a:xfrm>
            <a:off x="8480425" y="4830038"/>
            <a:ext cx="153670" cy="178435"/>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1" name="Shape 31"/>
        <p:cNvGrpSpPr/>
        <p:nvPr/>
      </p:nvGrpSpPr>
      <p:grpSpPr>
        <a:xfrm>
          <a:off x="0" y="0"/>
          <a:ext cx="0" cy="0"/>
          <a:chOff x="0" y="0"/>
          <a:chExt cx="0" cy="0"/>
        </a:xfrm>
      </p:grpSpPr>
      <p:sp>
        <p:nvSpPr>
          <p:cNvPr id="32" name="Google Shape;32;p96"/>
          <p:cNvSpPr txBox="1"/>
          <p:nvPr>
            <p:ph idx="11" type="ftr"/>
          </p:nvPr>
        </p:nvSpPr>
        <p:spPr>
          <a:xfrm>
            <a:off x="2714625" y="4830038"/>
            <a:ext cx="4447540"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6"/>
          <p:cNvSpPr txBox="1"/>
          <p:nvPr>
            <p:ph idx="10" type="dt"/>
          </p:nvPr>
        </p:nvSpPr>
        <p:spPr>
          <a:xfrm>
            <a:off x="250342" y="4830038"/>
            <a:ext cx="610235"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6"/>
          <p:cNvSpPr txBox="1"/>
          <p:nvPr>
            <p:ph idx="12" type="sldNum"/>
          </p:nvPr>
        </p:nvSpPr>
        <p:spPr>
          <a:xfrm>
            <a:off x="8480425" y="4830038"/>
            <a:ext cx="153670" cy="178435"/>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35" name="Shape 35"/>
        <p:cNvGrpSpPr/>
        <p:nvPr/>
      </p:nvGrpSpPr>
      <p:grpSpPr>
        <a:xfrm>
          <a:off x="0" y="0"/>
          <a:ext cx="0" cy="0"/>
          <a:chOff x="0" y="0"/>
          <a:chExt cx="0" cy="0"/>
        </a:xfrm>
      </p:grpSpPr>
      <p:sp>
        <p:nvSpPr>
          <p:cNvPr id="36" name="Google Shape;36;p97"/>
          <p:cNvSpPr/>
          <p:nvPr/>
        </p:nvSpPr>
        <p:spPr>
          <a:xfrm>
            <a:off x="10667" y="0"/>
            <a:ext cx="9122664" cy="5143498"/>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 name="Google Shape;37;p97"/>
          <p:cNvSpPr txBox="1"/>
          <p:nvPr>
            <p:ph type="ctrTitle"/>
          </p:nvPr>
        </p:nvSpPr>
        <p:spPr>
          <a:xfrm>
            <a:off x="250342" y="1814271"/>
            <a:ext cx="8643315"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97"/>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7"/>
          <p:cNvSpPr txBox="1"/>
          <p:nvPr>
            <p:ph idx="11" type="ftr"/>
          </p:nvPr>
        </p:nvSpPr>
        <p:spPr>
          <a:xfrm>
            <a:off x="2714625" y="4830038"/>
            <a:ext cx="4447540"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7"/>
          <p:cNvSpPr txBox="1"/>
          <p:nvPr>
            <p:ph idx="10" type="dt"/>
          </p:nvPr>
        </p:nvSpPr>
        <p:spPr>
          <a:xfrm>
            <a:off x="250342" y="4830038"/>
            <a:ext cx="610235"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97"/>
          <p:cNvSpPr txBox="1"/>
          <p:nvPr>
            <p:ph idx="12" type="sldNum"/>
          </p:nvPr>
        </p:nvSpPr>
        <p:spPr>
          <a:xfrm>
            <a:off x="8480425" y="4830038"/>
            <a:ext cx="153670" cy="178435"/>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 name="Shape 42"/>
        <p:cNvGrpSpPr/>
        <p:nvPr/>
      </p:nvGrpSpPr>
      <p:grpSpPr>
        <a:xfrm>
          <a:off x="0" y="0"/>
          <a:ext cx="0" cy="0"/>
          <a:chOff x="0" y="0"/>
          <a:chExt cx="0" cy="0"/>
        </a:xfrm>
      </p:grpSpPr>
      <p:sp>
        <p:nvSpPr>
          <p:cNvPr id="43" name="Google Shape;43;p98"/>
          <p:cNvSpPr txBox="1"/>
          <p:nvPr>
            <p:ph type="title"/>
          </p:nvPr>
        </p:nvSpPr>
        <p:spPr>
          <a:xfrm>
            <a:off x="250342" y="1545082"/>
            <a:ext cx="8643315" cy="10312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600">
                <a:solidFill>
                  <a:srgbClr val="E36C09"/>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98"/>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98"/>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98"/>
          <p:cNvSpPr txBox="1"/>
          <p:nvPr>
            <p:ph idx="11" type="ftr"/>
          </p:nvPr>
        </p:nvSpPr>
        <p:spPr>
          <a:xfrm>
            <a:off x="2714625" y="4830038"/>
            <a:ext cx="4447540"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8"/>
          <p:cNvSpPr txBox="1"/>
          <p:nvPr>
            <p:ph idx="10" type="dt"/>
          </p:nvPr>
        </p:nvSpPr>
        <p:spPr>
          <a:xfrm>
            <a:off x="250342" y="4830038"/>
            <a:ext cx="610235" cy="178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8"/>
          <p:cNvSpPr txBox="1"/>
          <p:nvPr>
            <p:ph idx="12" type="sldNum"/>
          </p:nvPr>
        </p:nvSpPr>
        <p:spPr>
          <a:xfrm>
            <a:off x="8480425" y="4830038"/>
            <a:ext cx="153670" cy="178435"/>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888888"/>
                </a:solidFill>
                <a:latin typeface="Arial"/>
                <a:ea typeface="Arial"/>
                <a:cs typeface="Arial"/>
                <a:sym typeface="Arial"/>
              </a:defRPr>
            </a:lvl1pPr>
            <a:lvl2pPr indent="0" lvl="1" marL="38100" marR="0" algn="l">
              <a:lnSpc>
                <a:spcPct val="103333"/>
              </a:lnSpc>
              <a:spcBef>
                <a:spcPts val="0"/>
              </a:spcBef>
              <a:buNone/>
              <a:defRPr b="0" i="0" sz="1200">
                <a:solidFill>
                  <a:srgbClr val="888888"/>
                </a:solidFill>
                <a:latin typeface="Arial"/>
                <a:ea typeface="Arial"/>
                <a:cs typeface="Arial"/>
                <a:sym typeface="Arial"/>
              </a:defRPr>
            </a:lvl2pPr>
            <a:lvl3pPr indent="0" lvl="2" marL="38100" marR="0" algn="l">
              <a:lnSpc>
                <a:spcPct val="103333"/>
              </a:lnSpc>
              <a:spcBef>
                <a:spcPts val="0"/>
              </a:spcBef>
              <a:buNone/>
              <a:defRPr b="0" i="0" sz="1200">
                <a:solidFill>
                  <a:srgbClr val="888888"/>
                </a:solidFill>
                <a:latin typeface="Arial"/>
                <a:ea typeface="Arial"/>
                <a:cs typeface="Arial"/>
                <a:sym typeface="Arial"/>
              </a:defRPr>
            </a:lvl3pPr>
            <a:lvl4pPr indent="0" lvl="3" marL="38100" marR="0" algn="l">
              <a:lnSpc>
                <a:spcPct val="103333"/>
              </a:lnSpc>
              <a:spcBef>
                <a:spcPts val="0"/>
              </a:spcBef>
              <a:buNone/>
              <a:defRPr b="0" i="0" sz="1200">
                <a:solidFill>
                  <a:srgbClr val="888888"/>
                </a:solidFill>
                <a:latin typeface="Arial"/>
                <a:ea typeface="Arial"/>
                <a:cs typeface="Arial"/>
                <a:sym typeface="Arial"/>
              </a:defRPr>
            </a:lvl4pPr>
            <a:lvl5pPr indent="0" lvl="4" marL="38100" marR="0" algn="l">
              <a:lnSpc>
                <a:spcPct val="103333"/>
              </a:lnSpc>
              <a:spcBef>
                <a:spcPts val="0"/>
              </a:spcBef>
              <a:buNone/>
              <a:defRPr b="0" i="0" sz="1200">
                <a:solidFill>
                  <a:srgbClr val="888888"/>
                </a:solidFill>
                <a:latin typeface="Arial"/>
                <a:ea typeface="Arial"/>
                <a:cs typeface="Arial"/>
                <a:sym typeface="Arial"/>
              </a:defRPr>
            </a:lvl5pPr>
            <a:lvl6pPr indent="0" lvl="5" marL="38100" marR="0" algn="l">
              <a:lnSpc>
                <a:spcPct val="103333"/>
              </a:lnSpc>
              <a:spcBef>
                <a:spcPts val="0"/>
              </a:spcBef>
              <a:buNone/>
              <a:defRPr b="0" i="0" sz="1200">
                <a:solidFill>
                  <a:srgbClr val="888888"/>
                </a:solidFill>
                <a:latin typeface="Arial"/>
                <a:ea typeface="Arial"/>
                <a:cs typeface="Arial"/>
                <a:sym typeface="Arial"/>
              </a:defRPr>
            </a:lvl6pPr>
            <a:lvl7pPr indent="0" lvl="6" marL="38100" marR="0" algn="l">
              <a:lnSpc>
                <a:spcPct val="103333"/>
              </a:lnSpc>
              <a:spcBef>
                <a:spcPts val="0"/>
              </a:spcBef>
              <a:buNone/>
              <a:defRPr b="0" i="0" sz="1200">
                <a:solidFill>
                  <a:srgbClr val="888888"/>
                </a:solidFill>
                <a:latin typeface="Arial"/>
                <a:ea typeface="Arial"/>
                <a:cs typeface="Arial"/>
                <a:sym typeface="Arial"/>
              </a:defRPr>
            </a:lvl7pPr>
            <a:lvl8pPr indent="0" lvl="7" marL="38100" marR="0" algn="l">
              <a:lnSpc>
                <a:spcPct val="103333"/>
              </a:lnSpc>
              <a:spcBef>
                <a:spcPts val="0"/>
              </a:spcBef>
              <a:buNone/>
              <a:defRPr b="0" i="0" sz="1200">
                <a:solidFill>
                  <a:srgbClr val="888888"/>
                </a:solidFill>
                <a:latin typeface="Arial"/>
                <a:ea typeface="Arial"/>
                <a:cs typeface="Arial"/>
                <a:sym typeface="Arial"/>
              </a:defRPr>
            </a:lvl8pPr>
            <a:lvl9pPr indent="0" lvl="8" marL="38100" marR="0" algn="l">
              <a:lnSpc>
                <a:spcPct val="103333"/>
              </a:lnSpc>
              <a:spcBef>
                <a:spcPts val="0"/>
              </a:spcBef>
              <a:buNone/>
              <a:defRPr b="0" i="0" sz="1200">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2"/>
          <p:cNvSpPr/>
          <p:nvPr/>
        </p:nvSpPr>
        <p:spPr>
          <a:xfrm>
            <a:off x="10667" y="0"/>
            <a:ext cx="8949378" cy="721207"/>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92"/>
          <p:cNvSpPr txBox="1"/>
          <p:nvPr>
            <p:ph type="title"/>
          </p:nvPr>
        </p:nvSpPr>
        <p:spPr>
          <a:xfrm>
            <a:off x="250342" y="1545082"/>
            <a:ext cx="8643315" cy="103123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6600" u="none" cap="none" strike="noStrike">
                <a:solidFill>
                  <a:srgbClr val="E36C0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92"/>
          <p:cNvSpPr txBox="1"/>
          <p:nvPr>
            <p:ph idx="1" type="body"/>
          </p:nvPr>
        </p:nvSpPr>
        <p:spPr>
          <a:xfrm>
            <a:off x="457200" y="1183005"/>
            <a:ext cx="8229600" cy="33947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3" name="Google Shape;13;p92"/>
          <p:cNvSpPr txBox="1"/>
          <p:nvPr>
            <p:ph idx="11" type="ftr"/>
          </p:nvPr>
        </p:nvSpPr>
        <p:spPr>
          <a:xfrm>
            <a:off x="2714625" y="4830038"/>
            <a:ext cx="4447540" cy="17843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2"/>
          <p:cNvSpPr txBox="1"/>
          <p:nvPr>
            <p:ph idx="10" type="dt"/>
          </p:nvPr>
        </p:nvSpPr>
        <p:spPr>
          <a:xfrm>
            <a:off x="250342" y="4830038"/>
            <a:ext cx="610235" cy="17843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92"/>
          <p:cNvSpPr txBox="1"/>
          <p:nvPr>
            <p:ph idx="12" type="sldNum"/>
          </p:nvPr>
        </p:nvSpPr>
        <p:spPr>
          <a:xfrm>
            <a:off x="8480425" y="4830038"/>
            <a:ext cx="153670" cy="178435"/>
          </a:xfrm>
          <a:prstGeom prst="rect">
            <a:avLst/>
          </a:prstGeom>
          <a:noFill/>
          <a:ln>
            <a:noFill/>
          </a:ln>
        </p:spPr>
        <p:txBody>
          <a:bodyPr anchorCtr="0" anchor="t" bIns="0" lIns="0" spcFirstLastPara="1" rIns="0" wrap="square" tIns="0">
            <a:spAutoFit/>
          </a:bodyPr>
          <a:lstStyle>
            <a:lvl1pPr indent="0" lvl="0" marL="38100" marR="0" rtl="0" algn="l">
              <a:lnSpc>
                <a:spcPct val="103333"/>
              </a:lnSpc>
              <a:spcBef>
                <a:spcPts val="0"/>
              </a:spcBef>
              <a:buNone/>
              <a:defRPr b="0" i="0" sz="1200" u="none">
                <a:solidFill>
                  <a:srgbClr val="888888"/>
                </a:solidFill>
                <a:latin typeface="Arial"/>
                <a:ea typeface="Arial"/>
                <a:cs typeface="Arial"/>
                <a:sym typeface="Arial"/>
              </a:defRPr>
            </a:lvl1pPr>
            <a:lvl2pPr indent="0" lvl="1" marL="38100" marR="0" rtl="0" algn="l">
              <a:lnSpc>
                <a:spcPct val="103333"/>
              </a:lnSpc>
              <a:spcBef>
                <a:spcPts val="0"/>
              </a:spcBef>
              <a:buNone/>
              <a:defRPr b="0" i="0" sz="1200" u="none">
                <a:solidFill>
                  <a:srgbClr val="888888"/>
                </a:solidFill>
                <a:latin typeface="Arial"/>
                <a:ea typeface="Arial"/>
                <a:cs typeface="Arial"/>
                <a:sym typeface="Arial"/>
              </a:defRPr>
            </a:lvl2pPr>
            <a:lvl3pPr indent="0" lvl="2" marL="38100" marR="0" rtl="0" algn="l">
              <a:lnSpc>
                <a:spcPct val="103333"/>
              </a:lnSpc>
              <a:spcBef>
                <a:spcPts val="0"/>
              </a:spcBef>
              <a:buNone/>
              <a:defRPr b="0" i="0" sz="1200" u="none">
                <a:solidFill>
                  <a:srgbClr val="888888"/>
                </a:solidFill>
                <a:latin typeface="Arial"/>
                <a:ea typeface="Arial"/>
                <a:cs typeface="Arial"/>
                <a:sym typeface="Arial"/>
              </a:defRPr>
            </a:lvl3pPr>
            <a:lvl4pPr indent="0" lvl="3" marL="38100" marR="0" rtl="0" algn="l">
              <a:lnSpc>
                <a:spcPct val="103333"/>
              </a:lnSpc>
              <a:spcBef>
                <a:spcPts val="0"/>
              </a:spcBef>
              <a:buNone/>
              <a:defRPr b="0" i="0" sz="1200" u="none">
                <a:solidFill>
                  <a:srgbClr val="888888"/>
                </a:solidFill>
                <a:latin typeface="Arial"/>
                <a:ea typeface="Arial"/>
                <a:cs typeface="Arial"/>
                <a:sym typeface="Arial"/>
              </a:defRPr>
            </a:lvl4pPr>
            <a:lvl5pPr indent="0" lvl="4" marL="38100" marR="0" rtl="0" algn="l">
              <a:lnSpc>
                <a:spcPct val="103333"/>
              </a:lnSpc>
              <a:spcBef>
                <a:spcPts val="0"/>
              </a:spcBef>
              <a:buNone/>
              <a:defRPr b="0" i="0" sz="1200" u="none">
                <a:solidFill>
                  <a:srgbClr val="888888"/>
                </a:solidFill>
                <a:latin typeface="Arial"/>
                <a:ea typeface="Arial"/>
                <a:cs typeface="Arial"/>
                <a:sym typeface="Arial"/>
              </a:defRPr>
            </a:lvl5pPr>
            <a:lvl6pPr indent="0" lvl="5" marL="38100" marR="0" rtl="0" algn="l">
              <a:lnSpc>
                <a:spcPct val="103333"/>
              </a:lnSpc>
              <a:spcBef>
                <a:spcPts val="0"/>
              </a:spcBef>
              <a:buNone/>
              <a:defRPr b="0" i="0" sz="1200" u="none">
                <a:solidFill>
                  <a:srgbClr val="888888"/>
                </a:solidFill>
                <a:latin typeface="Arial"/>
                <a:ea typeface="Arial"/>
                <a:cs typeface="Arial"/>
                <a:sym typeface="Arial"/>
              </a:defRPr>
            </a:lvl6pPr>
            <a:lvl7pPr indent="0" lvl="6" marL="38100" marR="0" rtl="0" algn="l">
              <a:lnSpc>
                <a:spcPct val="103333"/>
              </a:lnSpc>
              <a:spcBef>
                <a:spcPts val="0"/>
              </a:spcBef>
              <a:buNone/>
              <a:defRPr b="0" i="0" sz="1200" u="none">
                <a:solidFill>
                  <a:srgbClr val="888888"/>
                </a:solidFill>
                <a:latin typeface="Arial"/>
                <a:ea typeface="Arial"/>
                <a:cs typeface="Arial"/>
                <a:sym typeface="Arial"/>
              </a:defRPr>
            </a:lvl7pPr>
            <a:lvl8pPr indent="0" lvl="7" marL="38100" marR="0" rtl="0" algn="l">
              <a:lnSpc>
                <a:spcPct val="103333"/>
              </a:lnSpc>
              <a:spcBef>
                <a:spcPts val="0"/>
              </a:spcBef>
              <a:buNone/>
              <a:defRPr b="0" i="0" sz="1200" u="none">
                <a:solidFill>
                  <a:srgbClr val="888888"/>
                </a:solidFill>
                <a:latin typeface="Arial"/>
                <a:ea typeface="Arial"/>
                <a:cs typeface="Arial"/>
                <a:sym typeface="Arial"/>
              </a:defRPr>
            </a:lvl8pPr>
            <a:lvl9pPr indent="0" lvl="8" marL="38100" marR="0" rtl="0" algn="l">
              <a:lnSpc>
                <a:spcPct val="103333"/>
              </a:lnSpc>
              <a:spcBef>
                <a:spcPts val="0"/>
              </a:spcBef>
              <a:buNone/>
              <a:defRPr b="0" i="0" sz="1200" u="none">
                <a:solidFill>
                  <a:srgbClr val="888888"/>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0.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35.jp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51.png"/><Relationship Id="rId6" Type="http://schemas.openxmlformats.org/officeDocument/2006/relationships/hyperlink" Target="https://developer.android.com/topic/libraries/data-binding/expressions#expression_languag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hyperlink" Target="https://developer.android.com/topic/libraries/data-binding/two-way#two-way-attribu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50.jp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developer.android.com/topic/libraries/architecture/livedata#the_advantages_of_using_livedat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medium.com/androiddevelopers/livedata-with-snackbar-navigation-and-other-events-the-singleliveevent-case-ac2622673150" TargetMode="External"/><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52.png"/><Relationship Id="rId7" Type="http://schemas.openxmlformats.org/officeDocument/2006/relationships/hyperlink" Target="https://github.com/doanpt/android-learing/commit/72d2a496f8c7dde9c2957df8483556645e9f1f28" TargetMode="External"/><Relationship Id="rId8" Type="http://schemas.openxmlformats.org/officeDocument/2006/relationships/hyperlink" Target="https://github.com/doanpt/android-learing/commit/8fa4f74ddfc6d97430d512c7fb32fcc78e174fb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50.jp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eveloper.android.com/reference/android/arch/lifecycle/Lifecycle.html" TargetMode="External"/><Relationship Id="rId4" Type="http://schemas.openxmlformats.org/officeDocument/2006/relationships/hyperlink" Target="https://developer.android.com/reference/android/arch/lifecycle/LifecycleOwner.html" TargetMode="External"/><Relationship Id="rId5" Type="http://schemas.openxmlformats.org/officeDocument/2006/relationships/hyperlink" Target="https://developer.android.com/reference/android/arch/lifecycle/LifecycleObserver.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developer.android.com/reference/android/arch/lifecycle/Lifecycle.Event.html" TargetMode="External"/><Relationship Id="rId4" Type="http://schemas.openxmlformats.org/officeDocument/2006/relationships/hyperlink" Target="https://developer.android.com/reference/android/arch/lifecycle/Lifecycle.State.html" TargetMode="External"/><Relationship Id="rId5"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developer.android.com/topic/libraries/architecture/lifecycle#implementing-lco" TargetMode="External"/><Relationship Id="rId4" Type="http://schemas.openxmlformats.org/officeDocument/2006/relationships/hyperlink" Target="https://developer.android.com/reference/android/arch/lifecycle/LifecycleObserver.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50.jp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developer.android.com/topic/libraries/architecture/workmanager/migrating-fb" TargetMode="External"/><Relationship Id="rId4" Type="http://schemas.openxmlformats.org/officeDocument/2006/relationships/hyperlink" Target="https://developer.android.com/topic/libraries/architecture/workmanager/migrating-gcm" TargetMode="External"/><Relationship Id="rId5" Type="http://schemas.openxmlformats.org/officeDocument/2006/relationships/hyperlink" Target="https://developer.android.com/reference/android/app/job/JobScheduler" TargetMode="External"/><Relationship Id="rId6" Type="http://schemas.openxmlformats.org/officeDocument/2006/relationships/image" Target="../media/image59.png"/><Relationship Id="rId7"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7.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4.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7.png"/><Relationship Id="rId4" Type="http://schemas.openxmlformats.org/officeDocument/2006/relationships/image" Target="../media/image71.png"/><Relationship Id="rId5"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hyperlink" Target="https://developer.android.com/kotlin/ktx"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2.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50.jp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2.jpg"/><Relationship Id="rId5" Type="http://schemas.openxmlformats.org/officeDocument/2006/relationships/image" Target="../media/image17.jp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2.png"/><Relationship Id="rId4" Type="http://schemas.openxmlformats.org/officeDocument/2006/relationships/image" Target="../media/image82.png"/><Relationship Id="rId5" Type="http://schemas.openxmlformats.org/officeDocument/2006/relationships/image" Target="../media/image8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84.png"/><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developer.android.com/guide/topics/resources/animation-resource" TargetMode="External"/><Relationship Id="rId4" Type="http://schemas.openxmlformats.org/officeDocument/2006/relationships/image" Target="../media/image99.png"/><Relationship Id="rId5"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github.com/doanpt/android-learing/commit/3bf21d444e48126118d2994888d1aae812bc8303" TargetMode="External"/><Relationship Id="rId4" Type="http://schemas.openxmlformats.org/officeDocument/2006/relationships/hyperlink" Target="https://github.com/doanpt/android-learing/commit/eb3a2f0ed46c1e48db9c2f83dea7a26ca4c35f5d" TargetMode="External"/><Relationship Id="rId5" Type="http://schemas.openxmlformats.org/officeDocument/2006/relationships/hyperlink" Target="https://github.com/doanpt/android-learing/commit/d282adf2d66e0796dc68ae28e1eb199d3bbfc3e5" TargetMode="External"/><Relationship Id="rId6" Type="http://schemas.openxmlformats.org/officeDocument/2006/relationships/hyperlink" Target="https://github.com/doanpt/android-learing/commit/6bfcadbfdc3a7561a91671aaad4ea70abed43be1" TargetMode="External"/><Relationship Id="rId7" Type="http://schemas.openxmlformats.org/officeDocument/2006/relationships/hyperlink" Target="https://developer.android.com/guide/fragments/appba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50.jp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jetpack/docs/guide" TargetMode="External"/><Relationship Id="rId4" Type="http://schemas.openxmlformats.org/officeDocument/2006/relationships/hyperlink" Target="https://developer.android.com/jetpack"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88.png"/><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95.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101.png"/><Relationship Id="rId4" Type="http://schemas.openxmlformats.org/officeDocument/2006/relationships/image" Target="../media/image93.png"/><Relationship Id="rId5"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102.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50.jp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4.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0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103.png"/><Relationship Id="rId4" Type="http://schemas.openxmlformats.org/officeDocument/2006/relationships/image" Target="../media/image106.png"/><Relationship Id="rId5" Type="http://schemas.openxmlformats.org/officeDocument/2006/relationships/image" Target="../media/image111.png"/><Relationship Id="rId6" Type="http://schemas.openxmlformats.org/officeDocument/2006/relationships/image" Target="../media/image1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07.png"/><Relationship Id="rId6" Type="http://schemas.openxmlformats.org/officeDocument/2006/relationships/image" Target="../media/image1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115.png"/><Relationship Id="rId4" Type="http://schemas.openxmlformats.org/officeDocument/2006/relationships/image" Target="../media/image130.png"/><Relationship Id="rId5" Type="http://schemas.openxmlformats.org/officeDocument/2006/relationships/image" Target="../media/image1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20.png"/><Relationship Id="rId4" Type="http://schemas.openxmlformats.org/officeDocument/2006/relationships/image" Target="../media/image127.png"/><Relationship Id="rId5" Type="http://schemas.openxmlformats.org/officeDocument/2006/relationships/image" Target="../media/image1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8.png"/><Relationship Id="rId4" Type="http://schemas.openxmlformats.org/officeDocument/2006/relationships/image" Target="../media/image33.jpg"/><Relationship Id="rId5" Type="http://schemas.openxmlformats.org/officeDocument/2006/relationships/image" Target="../media/image50.jp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hyperlink" Target="https://developer.android.com/training/dependency-injection/manual" TargetMode="External"/><Relationship Id="rId4" Type="http://schemas.openxmlformats.org/officeDocument/2006/relationships/hyperlink" Target="https://developer.android.com/training/dependency-injection/dagger-basics" TargetMode="External"/><Relationship Id="rId5" Type="http://schemas.openxmlformats.org/officeDocument/2006/relationships/hyperlink" Target="https://medium.com/androiddevelopers/dagger-navigation-support-in-android-studio-49aa5d149ec9" TargetMode="External"/><Relationship Id="rId6" Type="http://schemas.openxmlformats.org/officeDocument/2006/relationships/hyperlink" Target="https://developer.android.com/training/dependency-injection/hilt-android#hilt-and-dagger" TargetMode="External"/><Relationship Id="rId7" Type="http://schemas.openxmlformats.org/officeDocument/2006/relationships/image" Target="../media/image117.png"/><Relationship Id="rId8" Type="http://schemas.openxmlformats.org/officeDocument/2006/relationships/image" Target="../media/image1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1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125.png"/><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23.png"/><Relationship Id="rId4" Type="http://schemas.openxmlformats.org/officeDocument/2006/relationships/image" Target="../media/image1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28.png"/><Relationship Id="rId4" Type="http://schemas.openxmlformats.org/officeDocument/2006/relationships/image" Target="../media/image118.png"/><Relationship Id="rId5" Type="http://schemas.openxmlformats.org/officeDocument/2006/relationships/image" Target="../media/image1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26.png"/><Relationship Id="rId4" Type="http://schemas.openxmlformats.org/officeDocument/2006/relationships/image" Target="../media/image131.png"/></Relationships>
</file>

<file path=ppt/slides/_rels/slide89.xml.rels><?xml version="1.0" encoding="UTF-8" standalone="yes"?><Relationships xmlns="http://schemas.openxmlformats.org/package/2006/relationships"><Relationship Id="rId11" Type="http://schemas.openxmlformats.org/officeDocument/2006/relationships/hyperlink" Target="https://www.slideshare.net/EricMaxwell1/effective-android-data-binding" TargetMode="External"/><Relationship Id="rId10" Type="http://schemas.openxmlformats.org/officeDocument/2006/relationships/hyperlink" Target="https://www.slideshare.net/radekpiekarz/deep-dive-into-android-data-binding" TargetMode="External"/><Relationship Id="rId13" Type="http://schemas.openxmlformats.org/officeDocument/2006/relationships/hyperlink" Target="https://www.slideshare.net/mikelantoniotrizio/android-architecture-components-82884596" TargetMode="External"/><Relationship Id="rId12" Type="http://schemas.openxmlformats.org/officeDocument/2006/relationships/hyperlink" Target="https://developer.android.com/topic/libraries/architecture/livedata" TargetMode="External"/><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github.com/doanpt/android-learing/commits/jetpack-tutorial" TargetMode="External"/><Relationship Id="rId4" Type="http://schemas.openxmlformats.org/officeDocument/2006/relationships/hyperlink" Target="https://www.slideshare.net/wonkwise/android-jetpack-whats-new" TargetMode="External"/><Relationship Id="rId9" Type="http://schemas.openxmlformats.org/officeDocument/2006/relationships/hyperlink" Target="https://developer.android.com/topic/libraries/data-binding" TargetMode="External"/><Relationship Id="rId15" Type="http://schemas.openxmlformats.org/officeDocument/2006/relationships/hyperlink" Target="https://medium.com/androiddevelopers/livedata-with-snackbar-navigation-and-other-events-the-singleliveevent-case-ac2622673150" TargetMode="External"/><Relationship Id="rId14" Type="http://schemas.openxmlformats.org/officeDocument/2006/relationships/hyperlink" Target="https://slideplayer.com/slide/13672386/" TargetMode="External"/><Relationship Id="rId5" Type="http://schemas.openxmlformats.org/officeDocument/2006/relationships/hyperlink" Target="https://www.slideshare.net/wonkwise/android-jetpack-whats-new" TargetMode="External"/><Relationship Id="rId6" Type="http://schemas.openxmlformats.org/officeDocument/2006/relationships/hyperlink" Target="https://www.slideshare.net/TudorDanielSirbu/android-jetpack" TargetMode="External"/><Relationship Id="rId7" Type="http://schemas.openxmlformats.org/officeDocument/2006/relationships/hyperlink" Target="https://www.slideshare.net/TudorDanielSirbu/android-jetpack" TargetMode="External"/><Relationship Id="rId8" Type="http://schemas.openxmlformats.org/officeDocument/2006/relationships/hyperlink" Target="https://slideplayer.com/slide/1367238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1" Type="http://schemas.openxmlformats.org/officeDocument/2006/relationships/hyperlink" Target="https://www.slideshare.net/bhatnagar.gaurav83/analysing-in-depth-work-manager-167979176" TargetMode="External"/><Relationship Id="rId10" Type="http://schemas.openxmlformats.org/officeDocument/2006/relationships/hyperlink" Target="https://flexiple.com/android/android-workmanager-tutorial-getting-started/" TargetMode="External"/><Relationship Id="rId13" Type="http://schemas.openxmlformats.org/officeDocument/2006/relationships/hyperlink" Target="https://developer.android.com/topic/libraries/architecture/paging/v3-network-db" TargetMode="External"/><Relationship Id="rId12" Type="http://schemas.openxmlformats.org/officeDocument/2006/relationships/hyperlink" Target="https://developer.android.com/codelabs/android-paging" TargetMode="External"/><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developer.android.com/training/data-storage/room" TargetMode="External"/><Relationship Id="rId4" Type="http://schemas.openxmlformats.org/officeDocument/2006/relationships/hyperlink" Target="https://developer.android.com/topic/libraries/architecture/lifecycle" TargetMode="External"/><Relationship Id="rId9" Type="http://schemas.openxmlformats.org/officeDocument/2006/relationships/hyperlink" Target="https://www.raywenderlich.com/20689637-scheduling-tasks-with-android-workmanager" TargetMode="External"/><Relationship Id="rId15" Type="http://schemas.openxmlformats.org/officeDocument/2006/relationships/hyperlink" Target="https://developer.android.com/training/dependency-injection/hilt-cheatsheet" TargetMode="External"/><Relationship Id="rId14" Type="http://schemas.openxmlformats.org/officeDocument/2006/relationships/hyperlink" Target="https://developer.android.com/training/dependency-injection/hilt-android" TargetMode="External"/><Relationship Id="rId5" Type="http://schemas.openxmlformats.org/officeDocument/2006/relationships/hyperlink" Target="https://www.slideshare.net/HanYin4/handling-lifecycles-in-a-jetpack-way" TargetMode="External"/><Relationship Id="rId6" Type="http://schemas.openxmlformats.org/officeDocument/2006/relationships/hyperlink" Target="https://www.slideshare.net/wonkwise/android-jetpack-whats-new" TargetMode="External"/><Relationship Id="rId7" Type="http://schemas.openxmlformats.org/officeDocument/2006/relationships/hyperlink" Target="https://www.slideshare.net/wonkwise/android-jetpack-whats-new" TargetMode="External"/><Relationship Id="rId8" Type="http://schemas.openxmlformats.org/officeDocument/2006/relationships/hyperlink" Target="https://www.raywenderlich.com/20689637-scheduling-tasks-with-android-workmanager"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id="53" name="Google Shape;53;p1"/>
          <p:cNvPicPr preferRelativeResize="0"/>
          <p:nvPr/>
        </p:nvPicPr>
        <p:blipFill rotWithShape="1">
          <a:blip r:embed="rId3">
            <a:alphaModFix/>
          </a:blip>
          <a:srcRect b="0" l="0" r="84552" t="0"/>
          <a:stretch/>
        </p:blipFill>
        <p:spPr>
          <a:xfrm flipH="1">
            <a:off x="1189" y="1267"/>
            <a:ext cx="1424486" cy="5143500"/>
          </a:xfrm>
          <a:prstGeom prst="rect">
            <a:avLst/>
          </a:prstGeom>
          <a:noFill/>
          <a:ln>
            <a:noFill/>
          </a:ln>
        </p:spPr>
      </p:pic>
      <p:pic>
        <p:nvPicPr>
          <p:cNvPr id="54" name="Google Shape;54;p1"/>
          <p:cNvPicPr preferRelativeResize="0"/>
          <p:nvPr>
            <p:ph idx="2" type="pic"/>
          </p:nvPr>
        </p:nvPicPr>
        <p:blipFill rotWithShape="1">
          <a:blip r:embed="rId4">
            <a:alphaModFix/>
          </a:blip>
          <a:srcRect b="0" l="0" r="21514" t="0"/>
          <a:stretch/>
        </p:blipFill>
        <p:spPr>
          <a:xfrm>
            <a:off x="3086034" y="0"/>
            <a:ext cx="6056776" cy="5143500"/>
          </a:xfrm>
          <a:prstGeom prst="rect">
            <a:avLst/>
          </a:prstGeom>
          <a:noFill/>
          <a:ln>
            <a:noFill/>
          </a:ln>
        </p:spPr>
      </p:pic>
      <p:sp>
        <p:nvSpPr>
          <p:cNvPr id="55" name="Google Shape;55;p1"/>
          <p:cNvSpPr/>
          <p:nvPr/>
        </p:nvSpPr>
        <p:spPr>
          <a:xfrm>
            <a:off x="1191" y="1267"/>
            <a:ext cx="9141619" cy="5144768"/>
          </a:xfrm>
          <a:prstGeom prst="rect">
            <a:avLst/>
          </a:prstGeom>
          <a:gradFill>
            <a:gsLst>
              <a:gs pos="0">
                <a:srgbClr val="FFFFFF">
                  <a:alpha val="0"/>
                </a:srgbClr>
              </a:gs>
              <a:gs pos="38000">
                <a:srgbClr val="FFFFFF">
                  <a:alpha val="0"/>
                </a:srgbClr>
              </a:gs>
              <a:gs pos="65000">
                <a:srgbClr val="FFFFFF"/>
              </a:gs>
              <a:gs pos="77000">
                <a:schemeClr val="lt1"/>
              </a:gs>
              <a:gs pos="100000">
                <a:srgbClr val="FFFFFF"/>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rgbClr val="FFFFFF"/>
                </a:solidFill>
                <a:latin typeface="Calibri"/>
                <a:ea typeface="Calibri"/>
                <a:cs typeface="Calibri"/>
                <a:sym typeface="Calibri"/>
              </a:rPr>
              <a:t>`</a:t>
            </a:r>
            <a:endParaRPr/>
          </a:p>
        </p:txBody>
      </p:sp>
      <p:cxnSp>
        <p:nvCxnSpPr>
          <p:cNvPr id="56" name="Google Shape;56;p1"/>
          <p:cNvCxnSpPr/>
          <p:nvPr/>
        </p:nvCxnSpPr>
        <p:spPr>
          <a:xfrm>
            <a:off x="561433" y="-655638"/>
            <a:ext cx="0" cy="0"/>
          </a:xfrm>
          <a:prstGeom prst="straightConnector1">
            <a:avLst/>
          </a:prstGeom>
          <a:noFill/>
          <a:ln>
            <a:noFill/>
          </a:ln>
        </p:spPr>
      </p:cxnSp>
      <p:cxnSp>
        <p:nvCxnSpPr>
          <p:cNvPr id="57" name="Google Shape;57;p1"/>
          <p:cNvCxnSpPr/>
          <p:nvPr/>
        </p:nvCxnSpPr>
        <p:spPr>
          <a:xfrm>
            <a:off x="561433" y="-655638"/>
            <a:ext cx="0" cy="0"/>
          </a:xfrm>
          <a:prstGeom prst="straightConnector1">
            <a:avLst/>
          </a:prstGeom>
          <a:noFill/>
          <a:ln>
            <a:noFill/>
          </a:ln>
        </p:spPr>
      </p:cxnSp>
      <p:sp>
        <p:nvSpPr>
          <p:cNvPr id="58" name="Google Shape;58;p1"/>
          <p:cNvSpPr/>
          <p:nvPr/>
        </p:nvSpPr>
        <p:spPr>
          <a:xfrm flipH="1">
            <a:off x="-147492" y="-44818"/>
            <a:ext cx="5725054" cy="5144768"/>
          </a:xfrm>
          <a:custGeom>
            <a:rect b="b" l="l" r="r" t="t"/>
            <a:pathLst>
              <a:path extrusionOk="0" h="5143500" w="546051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chemeClr val="accent2">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Calibri"/>
              <a:ea typeface="Calibri"/>
              <a:cs typeface="Calibri"/>
              <a:sym typeface="Calibri"/>
            </a:endParaRPr>
          </a:p>
        </p:txBody>
      </p:sp>
      <p:sp>
        <p:nvSpPr>
          <p:cNvPr id="59" name="Google Shape;59;p1"/>
          <p:cNvSpPr txBox="1"/>
          <p:nvPr/>
        </p:nvSpPr>
        <p:spPr>
          <a:xfrm>
            <a:off x="358233" y="3192628"/>
            <a:ext cx="4369190" cy="1077218"/>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1" lang="en-US" sz="4000">
                <a:solidFill>
                  <a:srgbClr val="FFFFFF"/>
                </a:solidFill>
                <a:latin typeface="Lato"/>
                <a:ea typeface="Lato"/>
                <a:cs typeface="Lato"/>
                <a:sym typeface="Lato"/>
              </a:rPr>
              <a:t>Android Jetpack</a:t>
            </a:r>
            <a:endParaRPr/>
          </a:p>
          <a:p>
            <a:pPr indent="0" lvl="0" marL="0" marR="0" rtl="0" algn="l">
              <a:lnSpc>
                <a:spcPct val="80000"/>
              </a:lnSpc>
              <a:spcBef>
                <a:spcPts val="0"/>
              </a:spcBef>
              <a:spcAft>
                <a:spcPts val="0"/>
              </a:spcAft>
              <a:buNone/>
            </a:pPr>
            <a:r>
              <a:rPr b="1" lang="en-US" sz="4000">
                <a:solidFill>
                  <a:srgbClr val="FFFFFF"/>
                </a:solidFill>
                <a:latin typeface="Lato"/>
                <a:ea typeface="Lato"/>
                <a:cs typeface="Lato"/>
                <a:sym typeface="Lato"/>
              </a:rPr>
              <a:t>Day 1</a:t>
            </a:r>
            <a:endParaRPr b="1" sz="4000">
              <a:solidFill>
                <a:srgbClr val="FFFFFF"/>
              </a:solidFill>
              <a:latin typeface="Lato"/>
              <a:ea typeface="Lato"/>
              <a:cs typeface="Lato"/>
              <a:sym typeface="Lato"/>
            </a:endParaRPr>
          </a:p>
        </p:txBody>
      </p:sp>
      <p:sp>
        <p:nvSpPr>
          <p:cNvPr id="60" name="Google Shape;60;p1"/>
          <p:cNvSpPr/>
          <p:nvPr/>
        </p:nvSpPr>
        <p:spPr>
          <a:xfrm>
            <a:off x="230274" y="3099188"/>
            <a:ext cx="62646" cy="1105419"/>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00">
              <a:solidFill>
                <a:srgbClr val="FFFFFF"/>
              </a:solidFill>
              <a:latin typeface="Calibri"/>
              <a:ea typeface="Calibri"/>
              <a:cs typeface="Calibri"/>
              <a:sym typeface="Calibri"/>
            </a:endParaRPr>
          </a:p>
        </p:txBody>
      </p:sp>
      <p:pic>
        <p:nvPicPr>
          <p:cNvPr descr="C:\Users\HaLT15\Desktop\FPT Software Doc.png" id="61" name="Google Shape;61;p1"/>
          <p:cNvPicPr preferRelativeResize="0"/>
          <p:nvPr/>
        </p:nvPicPr>
        <p:blipFill rotWithShape="1">
          <a:blip r:embed="rId5">
            <a:alphaModFix/>
          </a:blip>
          <a:srcRect b="32751" l="0" r="0" t="0"/>
          <a:stretch/>
        </p:blipFill>
        <p:spPr>
          <a:xfrm>
            <a:off x="498787" y="2598410"/>
            <a:ext cx="615051" cy="389578"/>
          </a:xfrm>
          <a:prstGeom prst="rect">
            <a:avLst/>
          </a:prstGeom>
          <a:noFill/>
          <a:ln>
            <a:noFill/>
          </a:ln>
        </p:spPr>
      </p:pic>
      <p:cxnSp>
        <p:nvCxnSpPr>
          <p:cNvPr id="62" name="Google Shape;62;p1"/>
          <p:cNvCxnSpPr/>
          <p:nvPr/>
        </p:nvCxnSpPr>
        <p:spPr>
          <a:xfrm>
            <a:off x="1211960" y="2583774"/>
            <a:ext cx="0" cy="402162"/>
          </a:xfrm>
          <a:prstGeom prst="straightConnector1">
            <a:avLst/>
          </a:prstGeom>
          <a:noFill/>
          <a:ln cap="flat" cmpd="sng" w="9525">
            <a:solidFill>
              <a:schemeClr val="lt1"/>
            </a:solidFill>
            <a:prstDash val="solid"/>
            <a:round/>
            <a:headEnd len="sm" w="sm" type="none"/>
            <a:tailEnd len="sm" w="sm" type="none"/>
          </a:ln>
        </p:spPr>
      </p:cxnSp>
      <p:pic>
        <p:nvPicPr>
          <p:cNvPr id="63" name="Google Shape;63;p1"/>
          <p:cNvPicPr preferRelativeResize="0"/>
          <p:nvPr/>
        </p:nvPicPr>
        <p:blipFill rotWithShape="1">
          <a:blip r:embed="rId6">
            <a:alphaModFix/>
          </a:blip>
          <a:srcRect b="0" l="0" r="0" t="0"/>
          <a:stretch/>
        </p:blipFill>
        <p:spPr>
          <a:xfrm>
            <a:off x="1164145" y="2527566"/>
            <a:ext cx="1179890" cy="492015"/>
          </a:xfrm>
          <a:prstGeom prst="rect">
            <a:avLst/>
          </a:prstGeom>
          <a:noFill/>
          <a:ln>
            <a:noFill/>
          </a:ln>
        </p:spPr>
      </p:pic>
      <p:sp>
        <p:nvSpPr>
          <p:cNvPr id="64" name="Google Shape;64;p1"/>
          <p:cNvSpPr txBox="1"/>
          <p:nvPr/>
        </p:nvSpPr>
        <p:spPr>
          <a:xfrm>
            <a:off x="3243081" y="4493875"/>
            <a:ext cx="2170748" cy="325089"/>
          </a:xfrm>
          <a:prstGeom prst="rect">
            <a:avLst/>
          </a:prstGeom>
          <a:noFill/>
          <a:ln>
            <a:noFill/>
          </a:ln>
        </p:spPr>
        <p:txBody>
          <a:bodyPr anchorCtr="0" anchor="t" bIns="0" lIns="0" spcFirstLastPara="1" rIns="0" wrap="square" tIns="116200">
            <a:spAutoFit/>
          </a:bodyPr>
          <a:lstStyle/>
          <a:p>
            <a:pPr indent="0" lvl="0" marL="9525" marR="0" rtl="0" algn="l">
              <a:spcBef>
                <a:spcPts val="0"/>
              </a:spcBef>
              <a:spcAft>
                <a:spcPts val="0"/>
              </a:spcAft>
              <a:buNone/>
            </a:pPr>
            <a:r>
              <a:rPr lang="en-US" sz="1350">
                <a:solidFill>
                  <a:schemeClr val="lt1"/>
                </a:solidFill>
                <a:latin typeface="Arial"/>
                <a:ea typeface="Arial"/>
                <a:cs typeface="Arial"/>
                <a:sym typeface="Arial"/>
              </a:rPr>
              <a:t>Created By: </a:t>
            </a:r>
            <a:r>
              <a:rPr b="1" lang="en-US" sz="1350">
                <a:solidFill>
                  <a:schemeClr val="lt1"/>
                </a:solidFill>
                <a:latin typeface="Arial"/>
                <a:ea typeface="Arial"/>
                <a:cs typeface="Arial"/>
                <a:sym typeface="Arial"/>
              </a:rPr>
              <a:t>DoanPT1</a:t>
            </a:r>
            <a:endParaRPr sz="135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0"/>
          <p:cNvSpPr txBox="1"/>
          <p:nvPr/>
        </p:nvSpPr>
        <p:spPr>
          <a:xfrm>
            <a:off x="357326" y="118998"/>
            <a:ext cx="596727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Use ViewModel</a:t>
            </a:r>
            <a:endParaRPr sz="2400">
              <a:solidFill>
                <a:schemeClr val="dk1"/>
              </a:solidFill>
              <a:latin typeface="Arial"/>
              <a:ea typeface="Arial"/>
              <a:cs typeface="Arial"/>
              <a:sym typeface="Arial"/>
            </a:endParaRPr>
          </a:p>
        </p:txBody>
      </p:sp>
      <p:sp>
        <p:nvSpPr>
          <p:cNvPr id="173" name="Google Shape;173;p10"/>
          <p:cNvSpPr txBox="1"/>
          <p:nvPr/>
        </p:nvSpPr>
        <p:spPr>
          <a:xfrm>
            <a:off x="152400" y="666750"/>
            <a:ext cx="8588858"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2. Use </a:t>
            </a:r>
            <a:r>
              <a:rPr b="1" lang="en-US" sz="1800">
                <a:solidFill>
                  <a:schemeClr val="dk1"/>
                </a:solidFill>
                <a:latin typeface="Calibri"/>
                <a:ea typeface="Calibri"/>
                <a:cs typeface="Calibri"/>
                <a:sym typeface="Calibri"/>
              </a:rPr>
              <a:t>ViewModelProvider</a:t>
            </a:r>
            <a:r>
              <a:rPr lang="en-US" sz="1800">
                <a:solidFill>
                  <a:schemeClr val="dk1"/>
                </a:solidFill>
                <a:latin typeface="Calibri"/>
                <a:ea typeface="Calibri"/>
                <a:cs typeface="Calibri"/>
                <a:sym typeface="Calibri"/>
              </a:rPr>
              <a:t> to get instance of </a:t>
            </a:r>
            <a:r>
              <a:rPr b="1" lang="en-US" sz="1800">
                <a:solidFill>
                  <a:schemeClr val="dk1"/>
                </a:solidFill>
                <a:latin typeface="Calibri"/>
                <a:ea typeface="Calibri"/>
                <a:cs typeface="Calibri"/>
                <a:sym typeface="Calibri"/>
              </a:rPr>
              <a:t>ViewModel. </a:t>
            </a:r>
            <a:endParaRPr sz="1800">
              <a:solidFill>
                <a:schemeClr val="dk1"/>
              </a:solidFill>
              <a:latin typeface="Calibri"/>
              <a:ea typeface="Calibri"/>
              <a:cs typeface="Calibri"/>
              <a:sym typeface="Calibri"/>
            </a:endParaRPr>
          </a:p>
        </p:txBody>
      </p:sp>
      <p:pic>
        <p:nvPicPr>
          <p:cNvPr id="174" name="Google Shape;174;p10"/>
          <p:cNvPicPr preferRelativeResize="0"/>
          <p:nvPr/>
        </p:nvPicPr>
        <p:blipFill rotWithShape="1">
          <a:blip r:embed="rId3">
            <a:alphaModFix/>
          </a:blip>
          <a:srcRect b="0" l="0" r="0" t="0"/>
          <a:stretch/>
        </p:blipFill>
        <p:spPr>
          <a:xfrm>
            <a:off x="250630" y="1037776"/>
            <a:ext cx="3124200" cy="1796804"/>
          </a:xfrm>
          <a:prstGeom prst="rect">
            <a:avLst/>
          </a:prstGeom>
          <a:noFill/>
          <a:ln>
            <a:noFill/>
          </a:ln>
        </p:spPr>
      </p:pic>
      <p:pic>
        <p:nvPicPr>
          <p:cNvPr id="175" name="Google Shape;175;p10"/>
          <p:cNvPicPr preferRelativeResize="0"/>
          <p:nvPr/>
        </p:nvPicPr>
        <p:blipFill rotWithShape="1">
          <a:blip r:embed="rId4">
            <a:alphaModFix/>
          </a:blip>
          <a:srcRect b="0" l="0" r="0" t="0"/>
          <a:stretch/>
        </p:blipFill>
        <p:spPr>
          <a:xfrm>
            <a:off x="3438630" y="2126076"/>
            <a:ext cx="5771940" cy="2362200"/>
          </a:xfrm>
          <a:prstGeom prst="rect">
            <a:avLst/>
          </a:prstGeom>
          <a:noFill/>
          <a:ln>
            <a:noFill/>
          </a:ln>
        </p:spPr>
      </p:pic>
      <p:sp>
        <p:nvSpPr>
          <p:cNvPr id="176" name="Google Shape;176;p10"/>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177" name="Google Shape;177;p10"/>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78" name="Google Shape;178;p10"/>
          <p:cNvSpPr txBox="1"/>
          <p:nvPr>
            <p:ph idx="12" type="sldNum"/>
          </p:nvPr>
        </p:nvSpPr>
        <p:spPr>
          <a:xfrm>
            <a:off x="8983704" y="4965065"/>
            <a:ext cx="153670"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1"/>
          <p:cNvPicPr preferRelativeResize="0"/>
          <p:nvPr/>
        </p:nvPicPr>
        <p:blipFill rotWithShape="1">
          <a:blip r:embed="rId3">
            <a:alphaModFix/>
          </a:blip>
          <a:srcRect b="0" l="0" r="0" t="0"/>
          <a:stretch/>
        </p:blipFill>
        <p:spPr>
          <a:xfrm>
            <a:off x="2514600" y="3233272"/>
            <a:ext cx="3652838" cy="1831316"/>
          </a:xfrm>
          <a:prstGeom prst="rect">
            <a:avLst/>
          </a:prstGeom>
          <a:noFill/>
          <a:ln>
            <a:noFill/>
          </a:ln>
        </p:spPr>
      </p:pic>
      <p:sp>
        <p:nvSpPr>
          <p:cNvPr id="184" name="Google Shape;184;p11"/>
          <p:cNvSpPr txBox="1"/>
          <p:nvPr/>
        </p:nvSpPr>
        <p:spPr>
          <a:xfrm>
            <a:off x="357326" y="118998"/>
            <a:ext cx="596727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Use ViewModel</a:t>
            </a:r>
            <a:endParaRPr sz="2400">
              <a:solidFill>
                <a:schemeClr val="dk1"/>
              </a:solidFill>
              <a:latin typeface="Arial"/>
              <a:ea typeface="Arial"/>
              <a:cs typeface="Arial"/>
              <a:sym typeface="Arial"/>
            </a:endParaRPr>
          </a:p>
        </p:txBody>
      </p:sp>
      <p:sp>
        <p:nvSpPr>
          <p:cNvPr id="185" name="Google Shape;185;p11"/>
          <p:cNvSpPr txBox="1"/>
          <p:nvPr/>
        </p:nvSpPr>
        <p:spPr>
          <a:xfrm>
            <a:off x="152400" y="666750"/>
            <a:ext cx="8588858"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2. Use </a:t>
            </a:r>
            <a:r>
              <a:rPr b="1" lang="en-US" sz="1800">
                <a:solidFill>
                  <a:schemeClr val="dk1"/>
                </a:solidFill>
                <a:latin typeface="Calibri"/>
                <a:ea typeface="Calibri"/>
                <a:cs typeface="Calibri"/>
                <a:sym typeface="Calibri"/>
              </a:rPr>
              <a:t>ViewModelProvider</a:t>
            </a:r>
            <a:r>
              <a:rPr lang="en-US" sz="1800">
                <a:solidFill>
                  <a:schemeClr val="dk1"/>
                </a:solidFill>
                <a:latin typeface="Calibri"/>
                <a:ea typeface="Calibri"/>
                <a:cs typeface="Calibri"/>
                <a:sym typeface="Calibri"/>
              </a:rPr>
              <a:t> to get instance of </a:t>
            </a:r>
            <a:r>
              <a:rPr b="1" lang="en-US" sz="1800">
                <a:solidFill>
                  <a:schemeClr val="dk1"/>
                </a:solidFill>
                <a:latin typeface="Calibri"/>
                <a:ea typeface="Calibri"/>
                <a:cs typeface="Calibri"/>
                <a:sym typeface="Calibri"/>
              </a:rPr>
              <a:t>ViewModel. </a:t>
            </a:r>
            <a:r>
              <a:rPr lang="en-US" sz="1800">
                <a:solidFill>
                  <a:schemeClr val="dk1"/>
                </a:solidFill>
                <a:latin typeface="Calibri"/>
                <a:ea typeface="Calibri"/>
                <a:cs typeface="Calibri"/>
                <a:sym typeface="Calibri"/>
              </a:rPr>
              <a:t>But if your ViewModel has parameters in constructor, then you need to define a </a:t>
            </a:r>
            <a:r>
              <a:rPr b="1" lang="en-US" sz="1800">
                <a:solidFill>
                  <a:schemeClr val="dk1"/>
                </a:solidFill>
                <a:latin typeface="Calibri"/>
                <a:ea typeface="Calibri"/>
                <a:cs typeface="Calibri"/>
                <a:sym typeface="Calibri"/>
              </a:rPr>
              <a:t>ViewModelProvider.Factory</a:t>
            </a:r>
            <a:r>
              <a:rPr lang="en-US" sz="1800">
                <a:solidFill>
                  <a:schemeClr val="dk1"/>
                </a:solidFill>
                <a:latin typeface="Calibri"/>
                <a:ea typeface="Calibri"/>
                <a:cs typeface="Calibri"/>
                <a:sym typeface="Calibri"/>
              </a:rPr>
              <a:t> then pass an instance of it as second parameters of </a:t>
            </a:r>
            <a:r>
              <a:rPr b="1" lang="en-US" sz="1800">
                <a:solidFill>
                  <a:schemeClr val="dk1"/>
                </a:solidFill>
                <a:latin typeface="Calibri"/>
                <a:ea typeface="Calibri"/>
                <a:cs typeface="Calibri"/>
                <a:sym typeface="Calibri"/>
              </a:rPr>
              <a:t>ViewModelProvider</a:t>
            </a:r>
            <a:endParaRPr b="1" sz="1800">
              <a:solidFill>
                <a:schemeClr val="dk1"/>
              </a:solidFill>
              <a:latin typeface="Calibri"/>
              <a:ea typeface="Calibri"/>
              <a:cs typeface="Calibri"/>
              <a:sym typeface="Calibri"/>
            </a:endParaRPr>
          </a:p>
        </p:txBody>
      </p:sp>
      <p:pic>
        <p:nvPicPr>
          <p:cNvPr id="186" name="Google Shape;186;p11"/>
          <p:cNvPicPr preferRelativeResize="0"/>
          <p:nvPr/>
        </p:nvPicPr>
        <p:blipFill rotWithShape="1">
          <a:blip r:embed="rId4">
            <a:alphaModFix/>
          </a:blip>
          <a:srcRect b="0" l="0" r="0" t="0"/>
          <a:stretch/>
        </p:blipFill>
        <p:spPr>
          <a:xfrm>
            <a:off x="4419600" y="1590079"/>
            <a:ext cx="4427632" cy="1614997"/>
          </a:xfrm>
          <a:prstGeom prst="rect">
            <a:avLst/>
          </a:prstGeom>
          <a:noFill/>
          <a:ln>
            <a:noFill/>
          </a:ln>
        </p:spPr>
      </p:pic>
      <p:pic>
        <p:nvPicPr>
          <p:cNvPr id="187" name="Google Shape;187;p11"/>
          <p:cNvPicPr preferRelativeResize="0"/>
          <p:nvPr/>
        </p:nvPicPr>
        <p:blipFill rotWithShape="1">
          <a:blip r:embed="rId5">
            <a:alphaModFix/>
          </a:blip>
          <a:srcRect b="0" l="0" r="0" t="0"/>
          <a:stretch/>
        </p:blipFill>
        <p:spPr>
          <a:xfrm>
            <a:off x="154093" y="1591650"/>
            <a:ext cx="4025991" cy="1613426"/>
          </a:xfrm>
          <a:prstGeom prst="rect">
            <a:avLst/>
          </a:prstGeom>
          <a:noFill/>
          <a:ln>
            <a:noFill/>
          </a:ln>
        </p:spPr>
      </p:pic>
      <p:sp>
        <p:nvSpPr>
          <p:cNvPr id="188" name="Google Shape;188;p11"/>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189" name="Google Shape;189;p11"/>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90" name="Google Shape;190;p11"/>
          <p:cNvSpPr txBox="1"/>
          <p:nvPr>
            <p:ph idx="12" type="sldNum"/>
          </p:nvPr>
        </p:nvSpPr>
        <p:spPr>
          <a:xfrm>
            <a:off x="8915400" y="4965065"/>
            <a:ext cx="221974"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10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2"/>
          <p:cNvSpPr txBox="1"/>
          <p:nvPr/>
        </p:nvSpPr>
        <p:spPr>
          <a:xfrm>
            <a:off x="250342" y="133350"/>
            <a:ext cx="7338874" cy="39535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Sharing Data between Fragments and Activities</a:t>
            </a:r>
            <a:endParaRPr sz="2400">
              <a:solidFill>
                <a:schemeClr val="dk1"/>
              </a:solidFill>
              <a:latin typeface="Arial"/>
              <a:ea typeface="Arial"/>
              <a:cs typeface="Arial"/>
              <a:sym typeface="Arial"/>
            </a:endParaRPr>
          </a:p>
        </p:txBody>
      </p:sp>
      <p:graphicFrame>
        <p:nvGraphicFramePr>
          <p:cNvPr id="197" name="Google Shape;197;p12"/>
          <p:cNvGraphicFramePr/>
          <p:nvPr/>
        </p:nvGraphicFramePr>
        <p:xfrm>
          <a:off x="457200" y="3562350"/>
          <a:ext cx="3000000" cy="3000000"/>
        </p:xfrm>
        <a:graphic>
          <a:graphicData uri="http://schemas.openxmlformats.org/drawingml/2006/table">
            <a:tbl>
              <a:tblPr bandRow="1" firstRow="1">
                <a:noFill/>
                <a:tableStyleId>{B89100C8-C315-4937-8F1E-027D3A8C0D98}</a:tableStyleId>
              </a:tblPr>
              <a:tblGrid>
                <a:gridCol w="4245150"/>
                <a:gridCol w="3809675"/>
              </a:tblGrid>
              <a:tr h="406400">
                <a:tc>
                  <a:txBody>
                    <a:bodyPr/>
                    <a:lstStyle/>
                    <a:p>
                      <a:pPr indent="0" lvl="0" marL="0" marR="0" rtl="0" algn="l">
                        <a:spcBef>
                          <a:spcPts val="0"/>
                        </a:spcBef>
                        <a:spcAft>
                          <a:spcPts val="0"/>
                        </a:spcAft>
                        <a:buNone/>
                      </a:pPr>
                      <a:r>
                        <a:rPr lang="en-US" sz="1800" u="none" cap="none" strike="noStrike"/>
                        <a:t>Sharing data</a:t>
                      </a:r>
                      <a:endParaRPr sz="1800"/>
                    </a:p>
                  </a:txBody>
                  <a:tcPr marT="45725" marB="45725" marR="91450" marL="91450"/>
                </a:tc>
                <a:tc>
                  <a:txBody>
                    <a:bodyPr/>
                    <a:lstStyle/>
                    <a:p>
                      <a:pPr indent="0" lvl="0" marL="0" marR="0" rtl="0" algn="l">
                        <a:spcBef>
                          <a:spcPts val="0"/>
                        </a:spcBef>
                        <a:spcAft>
                          <a:spcPts val="0"/>
                        </a:spcAft>
                        <a:buNone/>
                      </a:pPr>
                      <a:r>
                        <a:rPr lang="en-US" sz="1800"/>
                        <a:t>No Sharing</a:t>
                      </a:r>
                      <a:r>
                        <a:rPr lang="en-US" sz="1800"/>
                        <a:t> Data</a:t>
                      </a:r>
                      <a:endParaRPr sz="1800"/>
                    </a:p>
                  </a:txBody>
                  <a:tcPr marT="45725" marB="45725" marR="91450" marL="91450"/>
                </a:tc>
              </a:tr>
              <a:tr h="406400">
                <a:tc>
                  <a:txBody>
                    <a:bodyPr/>
                    <a:lstStyle/>
                    <a:p>
                      <a:pPr indent="0" lvl="0" marL="0" marR="0" rtl="0" algn="l">
                        <a:spcBef>
                          <a:spcPts val="0"/>
                        </a:spcBef>
                        <a:spcAft>
                          <a:spcPts val="0"/>
                        </a:spcAft>
                        <a:buNone/>
                      </a:pPr>
                      <a:r>
                        <a:rPr lang="en-US" sz="1800"/>
                        <a:t>by</a:t>
                      </a:r>
                      <a:r>
                        <a:rPr lang="en-US" sz="1800"/>
                        <a:t> activityViewModels ()</a:t>
                      </a:r>
                      <a:endParaRPr sz="1800"/>
                    </a:p>
                  </a:txBody>
                  <a:tcPr marT="45725" marB="45725" marR="91450" marL="91450"/>
                </a:tc>
                <a:tc>
                  <a:txBody>
                    <a:bodyPr/>
                    <a:lstStyle/>
                    <a:p>
                      <a:pPr indent="0" lvl="0" marL="0" marR="0" rtl="0" algn="l">
                        <a:spcBef>
                          <a:spcPts val="0"/>
                        </a:spcBef>
                        <a:spcAft>
                          <a:spcPts val="0"/>
                        </a:spcAft>
                        <a:buNone/>
                      </a:pPr>
                      <a:r>
                        <a:rPr lang="en-US" sz="1800"/>
                        <a:t>by</a:t>
                      </a:r>
                      <a:r>
                        <a:rPr lang="en-US" sz="1800"/>
                        <a:t> viewModels()</a:t>
                      </a:r>
                      <a:endParaRPr sz="1800"/>
                    </a:p>
                  </a:txBody>
                  <a:tcPr marT="45725" marB="45725" marR="91450" marL="91450"/>
                </a:tc>
              </a:tr>
              <a:tr h="406400">
                <a:tc>
                  <a:txBody>
                    <a:bodyPr/>
                    <a:lstStyle/>
                    <a:p>
                      <a:pPr indent="0" lvl="0" marL="0" marR="0" rtl="0" algn="l">
                        <a:spcBef>
                          <a:spcPts val="0"/>
                        </a:spcBef>
                        <a:spcAft>
                          <a:spcPts val="0"/>
                        </a:spcAft>
                        <a:buNone/>
                      </a:pPr>
                      <a:r>
                        <a:rPr lang="en-US" sz="1800"/>
                        <a:t>ViewModelProvider(requireActivity()).get()</a:t>
                      </a:r>
                      <a:endParaRPr sz="1800"/>
                    </a:p>
                  </a:txBody>
                  <a:tcPr marT="45725" marB="45725" marR="91450" marL="91450"/>
                </a:tc>
                <a:tc>
                  <a:txBody>
                    <a:bodyPr/>
                    <a:lstStyle/>
                    <a:p>
                      <a:pPr indent="0" lvl="0" marL="0" marR="0" rtl="0" algn="l">
                        <a:spcBef>
                          <a:spcPts val="0"/>
                        </a:spcBef>
                        <a:spcAft>
                          <a:spcPts val="0"/>
                        </a:spcAft>
                        <a:buNone/>
                      </a:pPr>
                      <a:r>
                        <a:rPr lang="en-US" sz="1800"/>
                        <a:t>ViewModelProvider(this).get()</a:t>
                      </a:r>
                      <a:endParaRPr sz="1800"/>
                    </a:p>
                  </a:txBody>
                  <a:tcPr marT="45725" marB="45725" marR="91450" marL="91450"/>
                </a:tc>
              </a:tr>
            </a:tbl>
          </a:graphicData>
        </a:graphic>
      </p:graphicFrame>
      <p:sp>
        <p:nvSpPr>
          <p:cNvPr id="198" name="Google Shape;198;p12"/>
          <p:cNvSpPr txBox="1"/>
          <p:nvPr/>
        </p:nvSpPr>
        <p:spPr>
          <a:xfrm>
            <a:off x="10871" y="773465"/>
            <a:ext cx="9144000" cy="2708434"/>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700"/>
              <a:buFont typeface="Noto Sans Symbols"/>
              <a:buChar char="▪"/>
            </a:pPr>
            <a:r>
              <a:rPr lang="en-US" sz="1700">
                <a:solidFill>
                  <a:schemeClr val="dk1"/>
                </a:solidFill>
                <a:latin typeface="Calibri"/>
                <a:ea typeface="Calibri"/>
                <a:cs typeface="Calibri"/>
                <a:sym typeface="Calibri"/>
              </a:rPr>
              <a:t>It's very common that two or more fragments in an activity need to communicate with each other or some time you also want to share data between activity to fragments </a:t>
            </a:r>
            <a:endParaRPr/>
          </a:p>
          <a:p>
            <a:pPr indent="-285750" lvl="0" marL="285750" marR="0" rtl="0" algn="just">
              <a:spcBef>
                <a:spcPts val="0"/>
              </a:spcBef>
              <a:spcAft>
                <a:spcPts val="0"/>
              </a:spcAft>
              <a:buClr>
                <a:schemeClr val="dk1"/>
              </a:buClr>
              <a:buSzPts val="1700"/>
              <a:buFont typeface="Noto Sans Symbols"/>
              <a:buChar char="▪"/>
            </a:pPr>
            <a:r>
              <a:rPr lang="en-US" sz="1700">
                <a:solidFill>
                  <a:schemeClr val="dk1"/>
                </a:solidFill>
                <a:latin typeface="Calibri"/>
                <a:ea typeface="Calibri"/>
                <a:cs typeface="Calibri"/>
                <a:sym typeface="Calibri"/>
              </a:rPr>
              <a:t>Imagine a common case of split-view (master-detail) fragments, where you have a fragment in which the user selects an item from a list and another fragment that displays the contents of the selected item. This case is never trivial as both fragments need to define some interface description, and the owner activity must bind the two together. In addition, both fragments must handle the scenario where the other fragment is not yet created or visible.</a:t>
            </a:r>
            <a:endParaRPr/>
          </a:p>
          <a:p>
            <a:pPr indent="-285750" lvl="0" marL="285750" marR="0" rtl="0" algn="just">
              <a:spcBef>
                <a:spcPts val="0"/>
              </a:spcBef>
              <a:spcAft>
                <a:spcPts val="0"/>
              </a:spcAft>
              <a:buClr>
                <a:schemeClr val="dk1"/>
              </a:buClr>
              <a:buSzPts val="1700"/>
              <a:buFont typeface="Noto Sans Symbols"/>
              <a:buChar char="▪"/>
            </a:pPr>
            <a:r>
              <a:rPr lang="en-US" sz="1700">
                <a:solidFill>
                  <a:schemeClr val="dk1"/>
                </a:solidFill>
                <a:latin typeface="Calibri"/>
                <a:ea typeface="Calibri"/>
                <a:cs typeface="Calibri"/>
                <a:sym typeface="Calibri"/>
              </a:rPr>
              <a:t>This common pain point can be addressed by using ViewModel objects. These fragments can share a ViewModel using their activity scope to handle this communication, as illustrated by the following sample code</a:t>
            </a:r>
            <a:endParaRPr sz="1700">
              <a:solidFill>
                <a:schemeClr val="dk1"/>
              </a:solidFill>
              <a:latin typeface="Calibri"/>
              <a:ea typeface="Calibri"/>
              <a:cs typeface="Calibri"/>
              <a:sym typeface="Calibri"/>
            </a:endParaRPr>
          </a:p>
        </p:txBody>
      </p:sp>
      <p:sp>
        <p:nvSpPr>
          <p:cNvPr id="199" name="Google Shape;199;p12"/>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200" name="Google Shape;200;p12"/>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201" name="Google Shape;201;p12"/>
          <p:cNvSpPr txBox="1"/>
          <p:nvPr>
            <p:ph idx="12" type="sldNum"/>
          </p:nvPr>
        </p:nvSpPr>
        <p:spPr>
          <a:xfrm>
            <a:off x="8915400" y="4965065"/>
            <a:ext cx="221974"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11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3"/>
          <p:cNvSpPr txBox="1"/>
          <p:nvPr/>
        </p:nvSpPr>
        <p:spPr>
          <a:xfrm>
            <a:off x="250342" y="133350"/>
            <a:ext cx="7338874" cy="39535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Sharing Data Example</a:t>
            </a:r>
            <a:endParaRPr sz="2400">
              <a:solidFill>
                <a:schemeClr val="dk1"/>
              </a:solidFill>
              <a:latin typeface="Arial"/>
              <a:ea typeface="Arial"/>
              <a:cs typeface="Arial"/>
              <a:sym typeface="Arial"/>
            </a:endParaRPr>
          </a:p>
        </p:txBody>
      </p:sp>
      <p:pic>
        <p:nvPicPr>
          <p:cNvPr id="207" name="Google Shape;207;p13"/>
          <p:cNvPicPr preferRelativeResize="0"/>
          <p:nvPr/>
        </p:nvPicPr>
        <p:blipFill rotWithShape="1">
          <a:blip r:embed="rId3">
            <a:alphaModFix/>
          </a:blip>
          <a:srcRect b="0" l="0" r="0" t="0"/>
          <a:stretch/>
        </p:blipFill>
        <p:spPr>
          <a:xfrm>
            <a:off x="5181600" y="876151"/>
            <a:ext cx="3609975" cy="1466850"/>
          </a:xfrm>
          <a:prstGeom prst="rect">
            <a:avLst/>
          </a:prstGeom>
          <a:noFill/>
          <a:ln>
            <a:noFill/>
          </a:ln>
        </p:spPr>
      </p:pic>
      <p:pic>
        <p:nvPicPr>
          <p:cNvPr id="208" name="Google Shape;208;p13"/>
          <p:cNvPicPr preferRelativeResize="0"/>
          <p:nvPr/>
        </p:nvPicPr>
        <p:blipFill rotWithShape="1">
          <a:blip r:embed="rId4">
            <a:alphaModFix/>
          </a:blip>
          <a:srcRect b="0" l="0" r="0" t="0"/>
          <a:stretch/>
        </p:blipFill>
        <p:spPr>
          <a:xfrm>
            <a:off x="76200" y="2739466"/>
            <a:ext cx="4196664" cy="2078284"/>
          </a:xfrm>
          <a:prstGeom prst="rect">
            <a:avLst/>
          </a:prstGeom>
          <a:noFill/>
          <a:ln>
            <a:noFill/>
          </a:ln>
        </p:spPr>
      </p:pic>
      <p:pic>
        <p:nvPicPr>
          <p:cNvPr id="209" name="Google Shape;209;p13"/>
          <p:cNvPicPr preferRelativeResize="0"/>
          <p:nvPr/>
        </p:nvPicPr>
        <p:blipFill rotWithShape="1">
          <a:blip r:embed="rId5">
            <a:alphaModFix/>
          </a:blip>
          <a:srcRect b="0" l="0" r="0" t="0"/>
          <a:stretch/>
        </p:blipFill>
        <p:spPr>
          <a:xfrm>
            <a:off x="4343399" y="2739466"/>
            <a:ext cx="4769089" cy="1965884"/>
          </a:xfrm>
          <a:prstGeom prst="rect">
            <a:avLst/>
          </a:prstGeom>
          <a:noFill/>
          <a:ln>
            <a:noFill/>
          </a:ln>
        </p:spPr>
      </p:pic>
      <p:sp>
        <p:nvSpPr>
          <p:cNvPr id="210" name="Google Shape;210;p13"/>
          <p:cNvSpPr txBox="1"/>
          <p:nvPr/>
        </p:nvSpPr>
        <p:spPr>
          <a:xfrm>
            <a:off x="152400" y="681657"/>
            <a:ext cx="4648200" cy="1737693"/>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 this example, when selected item changed, new data will be observed in both of MasterFragment and DetailFramgent </a:t>
            </a:r>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If you using “</a:t>
            </a:r>
            <a:r>
              <a:rPr b="1" lang="en-US" sz="1800">
                <a:solidFill>
                  <a:schemeClr val="dk1"/>
                </a:solidFill>
                <a:latin typeface="Calibri"/>
                <a:ea typeface="Calibri"/>
                <a:cs typeface="Calibri"/>
                <a:sym typeface="Calibri"/>
              </a:rPr>
              <a:t>by viewModels()” </a:t>
            </a:r>
            <a:r>
              <a:rPr lang="en-US" sz="1800">
                <a:solidFill>
                  <a:schemeClr val="dk1"/>
                </a:solidFill>
                <a:latin typeface="Calibri"/>
                <a:ea typeface="Calibri"/>
                <a:cs typeface="Calibri"/>
                <a:sym typeface="Calibri"/>
              </a:rPr>
              <a:t>or “</a:t>
            </a:r>
            <a:r>
              <a:rPr b="1" lang="en-US" sz="1800">
                <a:solidFill>
                  <a:schemeClr val="dk1"/>
                </a:solidFill>
                <a:latin typeface="Calibri"/>
                <a:ea typeface="Calibri"/>
                <a:cs typeface="Calibri"/>
                <a:sym typeface="Calibri"/>
              </a:rPr>
              <a:t>ViewModelProvider(this).get()” </a:t>
            </a:r>
            <a:r>
              <a:rPr lang="en-US" sz="1800">
                <a:solidFill>
                  <a:schemeClr val="dk1"/>
                </a:solidFill>
                <a:latin typeface="Calibri"/>
                <a:ea typeface="Calibri"/>
                <a:cs typeface="Calibri"/>
                <a:sym typeface="Calibri"/>
              </a:rPr>
              <a:t>then data will not be share.</a:t>
            </a:r>
            <a:endParaRPr b="1" sz="1800">
              <a:solidFill>
                <a:schemeClr val="dk1"/>
              </a:solidFill>
              <a:latin typeface="Calibri"/>
              <a:ea typeface="Calibri"/>
              <a:cs typeface="Calibri"/>
              <a:sym typeface="Calibri"/>
            </a:endParaRPr>
          </a:p>
        </p:txBody>
      </p:sp>
      <p:sp>
        <p:nvSpPr>
          <p:cNvPr id="211" name="Google Shape;211;p13"/>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212" name="Google Shape;212;p13"/>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213" name="Google Shape;213;p13"/>
          <p:cNvSpPr txBox="1"/>
          <p:nvPr>
            <p:ph idx="12" type="sldNum"/>
          </p:nvPr>
        </p:nvSpPr>
        <p:spPr>
          <a:xfrm>
            <a:off x="8915400" y="4965065"/>
            <a:ext cx="221974"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1</a:t>
            </a: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4"/>
          <p:cNvSpPr txBox="1"/>
          <p:nvPr/>
        </p:nvSpPr>
        <p:spPr>
          <a:xfrm>
            <a:off x="7862316" y="4827373"/>
            <a:ext cx="977265" cy="179705"/>
          </a:xfrm>
          <a:prstGeom prst="rect">
            <a:avLst/>
          </a:prstGeom>
          <a:noFill/>
          <a:ln>
            <a:noFill/>
          </a:ln>
        </p:spPr>
        <p:txBody>
          <a:bodyPr anchorCtr="0" anchor="t" bIns="0" lIns="0" spcFirstLastPara="1" rIns="0" wrap="square" tIns="40625">
            <a:spAutoFit/>
          </a:bodyPr>
          <a:lstStyle/>
          <a:p>
            <a:pPr indent="0" lvl="0" marL="0" marR="0" rtl="0" algn="l">
              <a:lnSpc>
                <a:spcPct val="100000"/>
              </a:lnSpc>
              <a:spcBef>
                <a:spcPts val="0"/>
              </a:spcBef>
              <a:spcAft>
                <a:spcPts val="0"/>
              </a:spcAft>
              <a:buNone/>
            </a:pPr>
            <a:r>
              <a:rPr lang="en-US" sz="900">
                <a:solidFill>
                  <a:srgbClr val="FFFFFF"/>
                </a:solidFill>
                <a:latin typeface="Arial"/>
                <a:ea typeface="Arial"/>
                <a:cs typeface="Arial"/>
                <a:sym typeface="Arial"/>
              </a:rPr>
              <a:t>Confidential	</a:t>
            </a:r>
            <a:r>
              <a:rPr baseline="30000" lang="en-US" sz="1125">
                <a:solidFill>
                  <a:srgbClr val="445369"/>
                </a:solidFill>
                <a:latin typeface="Arial"/>
                <a:ea typeface="Arial"/>
                <a:cs typeface="Arial"/>
                <a:sym typeface="Arial"/>
              </a:rPr>
              <a:t>5</a:t>
            </a:r>
            <a:endParaRPr baseline="30000" sz="1125">
              <a:solidFill>
                <a:schemeClr val="dk1"/>
              </a:solidFill>
              <a:latin typeface="Arial"/>
              <a:ea typeface="Arial"/>
              <a:cs typeface="Arial"/>
              <a:sym typeface="Arial"/>
            </a:endParaRPr>
          </a:p>
        </p:txBody>
      </p:sp>
      <p:sp>
        <p:nvSpPr>
          <p:cNvPr id="219" name="Google Shape;219;p14"/>
          <p:cNvSpPr/>
          <p:nvPr/>
        </p:nvSpPr>
        <p:spPr>
          <a:xfrm>
            <a:off x="8321040" y="205676"/>
            <a:ext cx="490727" cy="360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4"/>
          <p:cNvSpPr/>
          <p:nvPr/>
        </p:nvSpPr>
        <p:spPr>
          <a:xfrm>
            <a:off x="0" y="1522"/>
            <a:ext cx="1424940" cy="51419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1" name="Google Shape;221;p14"/>
          <p:cNvGrpSpPr/>
          <p:nvPr/>
        </p:nvGrpSpPr>
        <p:grpSpPr>
          <a:xfrm>
            <a:off x="1523" y="0"/>
            <a:ext cx="9142475" cy="5143498"/>
            <a:chOff x="1523" y="0"/>
            <a:chExt cx="9142475" cy="5143498"/>
          </a:xfrm>
        </p:grpSpPr>
        <p:sp>
          <p:nvSpPr>
            <p:cNvPr id="222" name="Google Shape;222;p14"/>
            <p:cNvSpPr/>
            <p:nvPr/>
          </p:nvSpPr>
          <p:spPr>
            <a:xfrm>
              <a:off x="3086099" y="0"/>
              <a:ext cx="6057899" cy="514349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4"/>
            <p:cNvSpPr/>
            <p:nvPr/>
          </p:nvSpPr>
          <p:spPr>
            <a:xfrm>
              <a:off x="1524" y="1523"/>
              <a:ext cx="9140952" cy="51419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4"/>
            <p:cNvSpPr/>
            <p:nvPr/>
          </p:nvSpPr>
          <p:spPr>
            <a:xfrm>
              <a:off x="1523" y="0"/>
              <a:ext cx="5724525" cy="5142230"/>
            </a:xfrm>
            <a:custGeom>
              <a:rect b="b" l="l" r="r" t="t"/>
              <a:pathLst>
                <a:path extrusionOk="0" h="5142230" w="5724525">
                  <a:moveTo>
                    <a:pt x="3122694" y="0"/>
                  </a:moveTo>
                  <a:lnTo>
                    <a:pt x="0" y="0"/>
                  </a:lnTo>
                  <a:lnTo>
                    <a:pt x="0" y="5141975"/>
                  </a:lnTo>
                  <a:lnTo>
                    <a:pt x="5724144" y="5141975"/>
                  </a:lnTo>
                  <a:lnTo>
                    <a:pt x="3122694" y="0"/>
                  </a:lnTo>
                  <a:close/>
                </a:path>
              </a:pathLst>
            </a:custGeom>
            <a:solidFill>
              <a:srgbClr val="1885AE">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5" name="Google Shape;225;p14"/>
          <p:cNvSpPr txBox="1"/>
          <p:nvPr>
            <p:ph type="title"/>
          </p:nvPr>
        </p:nvSpPr>
        <p:spPr>
          <a:xfrm>
            <a:off x="642066" y="3368264"/>
            <a:ext cx="5472982" cy="763735"/>
          </a:xfrm>
          <a:prstGeom prst="rect">
            <a:avLst/>
          </a:prstGeom>
          <a:noFill/>
          <a:ln>
            <a:noFill/>
          </a:ln>
        </p:spPr>
        <p:txBody>
          <a:bodyPr anchorCtr="0" anchor="t" bIns="0" lIns="0" spcFirstLastPara="1" rIns="0" wrap="square" tIns="164450">
            <a:spAutoFit/>
          </a:bodyPr>
          <a:lstStyle/>
          <a:p>
            <a:pPr indent="0" lvl="0" marL="12700" marR="5080" rtl="0" algn="l">
              <a:lnSpc>
                <a:spcPct val="124249"/>
              </a:lnSpc>
              <a:spcBef>
                <a:spcPts val="0"/>
              </a:spcBef>
              <a:spcAft>
                <a:spcPts val="0"/>
              </a:spcAft>
              <a:buNone/>
            </a:pPr>
            <a:r>
              <a:rPr lang="en-US" sz="4000">
                <a:solidFill>
                  <a:srgbClr val="FFFFFF"/>
                </a:solidFill>
              </a:rPr>
              <a:t>DataBinding</a:t>
            </a:r>
            <a:endParaRPr sz="4000"/>
          </a:p>
        </p:txBody>
      </p:sp>
      <p:grpSp>
        <p:nvGrpSpPr>
          <p:cNvPr id="226" name="Google Shape;226;p14"/>
          <p:cNvGrpSpPr/>
          <p:nvPr/>
        </p:nvGrpSpPr>
        <p:grpSpPr>
          <a:xfrm>
            <a:off x="381000" y="2647950"/>
            <a:ext cx="1845564" cy="1676400"/>
            <a:chOff x="498348" y="2528316"/>
            <a:chExt cx="1845564" cy="1676400"/>
          </a:xfrm>
        </p:grpSpPr>
        <p:sp>
          <p:nvSpPr>
            <p:cNvPr id="227" name="Google Shape;227;p14"/>
            <p:cNvSpPr/>
            <p:nvPr/>
          </p:nvSpPr>
          <p:spPr>
            <a:xfrm>
              <a:off x="498348" y="3099816"/>
              <a:ext cx="62865" cy="1104900"/>
            </a:xfrm>
            <a:custGeom>
              <a:rect b="b" l="l" r="r" t="t"/>
              <a:pathLst>
                <a:path extrusionOk="0" h="1104900" w="62865">
                  <a:moveTo>
                    <a:pt x="62484" y="0"/>
                  </a:moveTo>
                  <a:lnTo>
                    <a:pt x="0" y="0"/>
                  </a:lnTo>
                  <a:lnTo>
                    <a:pt x="0" y="1104900"/>
                  </a:lnTo>
                  <a:lnTo>
                    <a:pt x="62484" y="1104900"/>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4"/>
            <p:cNvSpPr/>
            <p:nvPr/>
          </p:nvSpPr>
          <p:spPr>
            <a:xfrm>
              <a:off x="498348" y="2598420"/>
              <a:ext cx="615696" cy="4523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14"/>
            <p:cNvSpPr/>
            <p:nvPr/>
          </p:nvSpPr>
          <p:spPr>
            <a:xfrm>
              <a:off x="1211580" y="2583180"/>
              <a:ext cx="0" cy="402590"/>
            </a:xfrm>
            <a:custGeom>
              <a:rect b="b" l="l" r="r" t="t"/>
              <a:pathLst>
                <a:path extrusionOk="0" h="402589" w="120000">
                  <a:moveTo>
                    <a:pt x="0" y="0"/>
                  </a:moveTo>
                  <a:lnTo>
                    <a:pt x="0" y="40220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14"/>
            <p:cNvSpPr/>
            <p:nvPr/>
          </p:nvSpPr>
          <p:spPr>
            <a:xfrm>
              <a:off x="1164336" y="2528316"/>
              <a:ext cx="1179576" cy="4907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5"/>
          <p:cNvSpPr txBox="1"/>
          <p:nvPr/>
        </p:nvSpPr>
        <p:spPr>
          <a:xfrm>
            <a:off x="357327" y="118998"/>
            <a:ext cx="346900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3. DataBinding</a:t>
            </a:r>
            <a:endParaRPr sz="2400">
              <a:solidFill>
                <a:schemeClr val="dk1"/>
              </a:solidFill>
              <a:latin typeface="Arial"/>
              <a:ea typeface="Arial"/>
              <a:cs typeface="Arial"/>
              <a:sym typeface="Arial"/>
            </a:endParaRPr>
          </a:p>
        </p:txBody>
      </p:sp>
      <p:sp>
        <p:nvSpPr>
          <p:cNvPr id="236" name="Google Shape;236;p15"/>
          <p:cNvSpPr txBox="1"/>
          <p:nvPr>
            <p:ph idx="12" type="sldNum"/>
          </p:nvPr>
        </p:nvSpPr>
        <p:spPr>
          <a:xfrm>
            <a:off x="8915400" y="4989612"/>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237" name="Google Shape;237;p15"/>
          <p:cNvSpPr txBox="1"/>
          <p:nvPr/>
        </p:nvSpPr>
        <p:spPr>
          <a:xfrm>
            <a:off x="205077" y="819150"/>
            <a:ext cx="8382000" cy="3970318"/>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 Android development, we are using the </a:t>
            </a:r>
            <a:r>
              <a:rPr b="1" lang="en-US" sz="1800">
                <a:solidFill>
                  <a:schemeClr val="dk1"/>
                </a:solidFill>
                <a:latin typeface="Calibri"/>
                <a:ea typeface="Calibri"/>
                <a:cs typeface="Calibri"/>
                <a:sym typeface="Calibri"/>
              </a:rPr>
              <a:t>findViewBindId function to obtain references to views in runtime</a:t>
            </a:r>
            <a:r>
              <a:rPr lang="en-US" sz="1800">
                <a:solidFill>
                  <a:schemeClr val="dk1"/>
                </a:solidFill>
                <a:latin typeface="Calibri"/>
                <a:ea typeface="Calibri"/>
                <a:cs typeface="Calibri"/>
                <a:sym typeface="Calibri"/>
              </a:rPr>
              <a:t>, that is a very inefficient and resource consuming process.</a:t>
            </a:r>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Data binding will </a:t>
            </a:r>
            <a:r>
              <a:rPr b="1" lang="en-US" sz="1800">
                <a:solidFill>
                  <a:schemeClr val="dk1"/>
                </a:solidFill>
                <a:latin typeface="Calibri"/>
                <a:ea typeface="Calibri"/>
                <a:cs typeface="Calibri"/>
                <a:sym typeface="Calibri"/>
              </a:rPr>
              <a:t>generates a corresponding binding class </a:t>
            </a:r>
            <a:r>
              <a:rPr lang="en-US" sz="1800">
                <a:solidFill>
                  <a:schemeClr val="dk1"/>
                </a:solidFill>
                <a:latin typeface="Calibri"/>
                <a:ea typeface="Calibri"/>
                <a:cs typeface="Calibri"/>
                <a:sym typeface="Calibri"/>
              </a:rPr>
              <a:t>for each layout </a:t>
            </a:r>
            <a:r>
              <a:rPr b="1" lang="en-US" sz="1800">
                <a:solidFill>
                  <a:schemeClr val="dk1"/>
                </a:solidFill>
                <a:latin typeface="Calibri"/>
                <a:ea typeface="Calibri"/>
                <a:cs typeface="Calibri"/>
                <a:sym typeface="Calibri"/>
              </a:rPr>
              <a:t>at</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complie time</a:t>
            </a:r>
            <a:r>
              <a:rPr lang="en-U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Advantages of Data binding:</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Eliminate findViewById()</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Update the values automatically.(doesn’t have to keep track of all the ways a value can be updated)</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Very effective for UI Testing.</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More readable code.</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More maintainable code.</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Faster development times.</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Faster execution times.</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Errors can be found during the compile time.</a:t>
            </a:r>
            <a:endParaRPr/>
          </a:p>
          <a:p>
            <a:pPr indent="-285750" lvl="1" marL="742950" marR="0" rtl="0" algn="l">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Well suited for MVVM and MVI architectures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sp>
        <p:nvSpPr>
          <p:cNvPr id="238" name="Google Shape;238;p15"/>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239" name="Google Shape;239;p15"/>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txBox="1"/>
          <p:nvPr/>
        </p:nvSpPr>
        <p:spPr>
          <a:xfrm>
            <a:off x="357326" y="118998"/>
            <a:ext cx="45194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Data Binding – How to use</a:t>
            </a:r>
            <a:endParaRPr sz="2400">
              <a:solidFill>
                <a:schemeClr val="dk1"/>
              </a:solidFill>
              <a:latin typeface="Arial"/>
              <a:ea typeface="Arial"/>
              <a:cs typeface="Arial"/>
              <a:sym typeface="Arial"/>
            </a:endParaRPr>
          </a:p>
        </p:txBody>
      </p:sp>
      <p:sp>
        <p:nvSpPr>
          <p:cNvPr id="245" name="Google Shape;245;p16"/>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246" name="Google Shape;246;p16"/>
          <p:cNvSpPr txBox="1"/>
          <p:nvPr>
            <p:ph idx="11" type="ftr"/>
          </p:nvPr>
        </p:nvSpPr>
        <p:spPr>
          <a:xfrm>
            <a:off x="2134843" y="4989612"/>
            <a:ext cx="5105400"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247" name="Google Shape;247;p16"/>
          <p:cNvSpPr txBox="1"/>
          <p:nvPr>
            <p:ph idx="12" type="sldNum"/>
          </p:nvPr>
        </p:nvSpPr>
        <p:spPr>
          <a:xfrm>
            <a:off x="8915400" y="5008473"/>
            <a:ext cx="326126"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248" name="Google Shape;248;p16"/>
          <p:cNvSpPr txBox="1"/>
          <p:nvPr/>
        </p:nvSpPr>
        <p:spPr>
          <a:xfrm>
            <a:off x="0" y="670688"/>
            <a:ext cx="73914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 use data binding in an Android app, we need to do 3 things:</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Enable databinding in build.gradle file(app level)</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Add layout tags as outermost tags of the xml file</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Construct data binding object</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49" name="Google Shape;249;p16"/>
          <p:cNvPicPr preferRelativeResize="0"/>
          <p:nvPr/>
        </p:nvPicPr>
        <p:blipFill rotWithShape="1">
          <a:blip r:embed="rId3">
            <a:alphaModFix/>
          </a:blip>
          <a:srcRect b="0" l="0" r="0" t="0"/>
          <a:stretch/>
        </p:blipFill>
        <p:spPr>
          <a:xfrm>
            <a:off x="0" y="2190750"/>
            <a:ext cx="1752600" cy="1340384"/>
          </a:xfrm>
          <a:prstGeom prst="rect">
            <a:avLst/>
          </a:prstGeom>
          <a:noFill/>
          <a:ln>
            <a:noFill/>
          </a:ln>
        </p:spPr>
      </p:pic>
      <p:pic>
        <p:nvPicPr>
          <p:cNvPr id="250" name="Google Shape;250;p16"/>
          <p:cNvPicPr preferRelativeResize="0"/>
          <p:nvPr/>
        </p:nvPicPr>
        <p:blipFill rotWithShape="1">
          <a:blip r:embed="rId4">
            <a:alphaModFix/>
          </a:blip>
          <a:srcRect b="0" l="0" r="0" t="0"/>
          <a:stretch/>
        </p:blipFill>
        <p:spPr>
          <a:xfrm>
            <a:off x="1828800" y="2190750"/>
            <a:ext cx="3288145" cy="2743200"/>
          </a:xfrm>
          <a:prstGeom prst="rect">
            <a:avLst/>
          </a:prstGeom>
          <a:noFill/>
          <a:ln>
            <a:noFill/>
          </a:ln>
        </p:spPr>
      </p:pic>
      <p:pic>
        <p:nvPicPr>
          <p:cNvPr id="251" name="Google Shape;251;p16"/>
          <p:cNvPicPr preferRelativeResize="0"/>
          <p:nvPr/>
        </p:nvPicPr>
        <p:blipFill rotWithShape="1">
          <a:blip r:embed="rId5">
            <a:alphaModFix/>
          </a:blip>
          <a:srcRect b="0" l="0" r="0" t="0"/>
          <a:stretch/>
        </p:blipFill>
        <p:spPr>
          <a:xfrm>
            <a:off x="5139495" y="2068925"/>
            <a:ext cx="4004514" cy="2743201"/>
          </a:xfrm>
          <a:prstGeom prst="rect">
            <a:avLst/>
          </a:prstGeom>
          <a:noFill/>
          <a:ln>
            <a:noFill/>
          </a:ln>
        </p:spPr>
      </p:pic>
      <p:sp>
        <p:nvSpPr>
          <p:cNvPr id="252" name="Google Shape;252;p16"/>
          <p:cNvSpPr txBox="1"/>
          <p:nvPr/>
        </p:nvSpPr>
        <p:spPr>
          <a:xfrm>
            <a:off x="33130" y="1842409"/>
            <a:ext cx="83820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F0000"/>
                </a:solidFill>
                <a:latin typeface="Calibri"/>
                <a:ea typeface="Calibri"/>
                <a:cs typeface="Calibri"/>
                <a:sym typeface="Calibri"/>
              </a:rPr>
              <a:t>Note: For listening LiveData in Fragment, we need set lifecycle owner for binding object, see picture 3</a:t>
            </a:r>
            <a:endParaRPr sz="1400">
              <a:solidFill>
                <a:srgbClr val="FF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nvSpPr>
        <p:spPr>
          <a:xfrm>
            <a:off x="357326" y="118998"/>
            <a:ext cx="634827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Data Binding – expression operators</a:t>
            </a:r>
            <a:endParaRPr sz="2400">
              <a:solidFill>
                <a:schemeClr val="dk1"/>
              </a:solidFill>
              <a:latin typeface="Arial"/>
              <a:ea typeface="Arial"/>
              <a:cs typeface="Arial"/>
              <a:sym typeface="Arial"/>
            </a:endParaRPr>
          </a:p>
        </p:txBody>
      </p:sp>
      <p:sp>
        <p:nvSpPr>
          <p:cNvPr id="258" name="Google Shape;258;p17"/>
          <p:cNvSpPr txBox="1"/>
          <p:nvPr>
            <p:ph idx="11" type="ftr"/>
          </p:nvPr>
        </p:nvSpPr>
        <p:spPr>
          <a:xfrm>
            <a:off x="2134843" y="4989612"/>
            <a:ext cx="5105400"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259" name="Google Shape;259;p17"/>
          <p:cNvSpPr txBox="1"/>
          <p:nvPr>
            <p:ph idx="12" type="sldNum"/>
          </p:nvPr>
        </p:nvSpPr>
        <p:spPr>
          <a:xfrm>
            <a:off x="8915400" y="5008473"/>
            <a:ext cx="326126"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260" name="Google Shape;260;p17"/>
          <p:cNvSpPr txBox="1"/>
          <p:nvPr/>
        </p:nvSpPr>
        <p:spPr>
          <a:xfrm>
            <a:off x="0" y="670688"/>
            <a:ext cx="88392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expression language looks a lot like expressions found in managed code. You can use the following operators and keywords in the expression language:</a:t>
            </a:r>
            <a:endParaRPr/>
          </a:p>
        </p:txBody>
      </p:sp>
      <p:pic>
        <p:nvPicPr>
          <p:cNvPr id="261" name="Google Shape;261;p17"/>
          <p:cNvPicPr preferRelativeResize="0"/>
          <p:nvPr/>
        </p:nvPicPr>
        <p:blipFill rotWithShape="1">
          <a:blip r:embed="rId3">
            <a:alphaModFix/>
          </a:blip>
          <a:srcRect b="0" l="0" r="0" t="0"/>
          <a:stretch/>
        </p:blipFill>
        <p:spPr>
          <a:xfrm>
            <a:off x="228600" y="1428750"/>
            <a:ext cx="4315810" cy="2143125"/>
          </a:xfrm>
          <a:prstGeom prst="rect">
            <a:avLst/>
          </a:prstGeom>
          <a:noFill/>
          <a:ln>
            <a:noFill/>
          </a:ln>
        </p:spPr>
      </p:pic>
      <p:pic>
        <p:nvPicPr>
          <p:cNvPr id="262" name="Google Shape;262;p17"/>
          <p:cNvPicPr preferRelativeResize="0"/>
          <p:nvPr/>
        </p:nvPicPr>
        <p:blipFill rotWithShape="1">
          <a:blip r:embed="rId4">
            <a:alphaModFix/>
          </a:blip>
          <a:srcRect b="0" l="0" r="0" t="0"/>
          <a:stretch/>
        </p:blipFill>
        <p:spPr>
          <a:xfrm>
            <a:off x="5410200" y="1477442"/>
            <a:ext cx="3352800" cy="2390775"/>
          </a:xfrm>
          <a:prstGeom prst="rect">
            <a:avLst/>
          </a:prstGeom>
          <a:noFill/>
          <a:ln>
            <a:noFill/>
          </a:ln>
        </p:spPr>
      </p:pic>
      <p:pic>
        <p:nvPicPr>
          <p:cNvPr id="263" name="Google Shape;263;p17"/>
          <p:cNvPicPr preferRelativeResize="0"/>
          <p:nvPr/>
        </p:nvPicPr>
        <p:blipFill rotWithShape="1">
          <a:blip r:embed="rId5">
            <a:alphaModFix/>
          </a:blip>
          <a:srcRect b="0" l="0" r="0" t="0"/>
          <a:stretch/>
        </p:blipFill>
        <p:spPr>
          <a:xfrm>
            <a:off x="290144" y="3589268"/>
            <a:ext cx="5053013" cy="1327054"/>
          </a:xfrm>
          <a:prstGeom prst="rect">
            <a:avLst/>
          </a:prstGeom>
          <a:noFill/>
          <a:ln>
            <a:noFill/>
          </a:ln>
        </p:spPr>
      </p:pic>
      <p:sp>
        <p:nvSpPr>
          <p:cNvPr id="264" name="Google Shape;264;p17"/>
          <p:cNvSpPr txBox="1"/>
          <p:nvPr/>
        </p:nvSpPr>
        <p:spPr>
          <a:xfrm>
            <a:off x="5562600" y="4280128"/>
            <a:ext cx="7543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 more detail, refer </a:t>
            </a:r>
            <a:r>
              <a:rPr lang="en-US" sz="1800" u="sng">
                <a:solidFill>
                  <a:schemeClr val="dk1"/>
                </a:solidFill>
                <a:latin typeface="Calibri"/>
                <a:ea typeface="Calibri"/>
                <a:cs typeface="Calibri"/>
                <a:sym typeface="Calibri"/>
                <a:hlinkClick r:id="rId6">
                  <a:extLst>
                    <a:ext uri="{A12FA001-AC4F-418D-AE19-62706E023703}">
                      <ahyp:hlinkClr val="tx"/>
                    </a:ext>
                  </a:extLst>
                </a:hlinkClick>
              </a:rPr>
              <a:t>here</a:t>
            </a:r>
            <a:endParaRPr sz="1800">
              <a:solidFill>
                <a:schemeClr val="dk1"/>
              </a:solidFill>
              <a:latin typeface="Calibri"/>
              <a:ea typeface="Calibri"/>
              <a:cs typeface="Calibri"/>
              <a:sym typeface="Calibri"/>
            </a:endParaRPr>
          </a:p>
        </p:txBody>
      </p:sp>
      <p:sp>
        <p:nvSpPr>
          <p:cNvPr id="265" name="Google Shape;265;p17"/>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8"/>
          <p:cNvSpPr txBox="1"/>
          <p:nvPr/>
        </p:nvSpPr>
        <p:spPr>
          <a:xfrm>
            <a:off x="357326" y="118998"/>
            <a:ext cx="490047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Data bingding – Two way binding</a:t>
            </a:r>
            <a:endParaRPr sz="2400">
              <a:solidFill>
                <a:schemeClr val="dk1"/>
              </a:solidFill>
              <a:latin typeface="Arial"/>
              <a:ea typeface="Arial"/>
              <a:cs typeface="Arial"/>
              <a:sym typeface="Arial"/>
            </a:endParaRPr>
          </a:p>
        </p:txBody>
      </p:sp>
      <p:sp>
        <p:nvSpPr>
          <p:cNvPr id="271" name="Google Shape;271;p18"/>
          <p:cNvSpPr txBox="1"/>
          <p:nvPr/>
        </p:nvSpPr>
        <p:spPr>
          <a:xfrm>
            <a:off x="152400" y="819150"/>
            <a:ext cx="8878958"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Using one-way data binding, you can set a value on an attribute and set a listener that reacts to a change in that attribute. In below example, the checked will be updated in layout code if you change value in viewmodel</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Using two-way data binding, data can be update and listen in both of XML and java/kotlin code. This easy to do by using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272" name="Google Shape;272;p18"/>
          <p:cNvPicPr preferRelativeResize="0"/>
          <p:nvPr/>
        </p:nvPicPr>
        <p:blipFill rotWithShape="1">
          <a:blip r:embed="rId3">
            <a:alphaModFix/>
          </a:blip>
          <a:srcRect b="0" l="0" r="0" t="0"/>
          <a:stretch/>
        </p:blipFill>
        <p:spPr>
          <a:xfrm>
            <a:off x="1600200" y="1733550"/>
            <a:ext cx="5229225" cy="1228725"/>
          </a:xfrm>
          <a:prstGeom prst="rect">
            <a:avLst/>
          </a:prstGeom>
          <a:noFill/>
          <a:ln>
            <a:noFill/>
          </a:ln>
        </p:spPr>
      </p:pic>
      <p:pic>
        <p:nvPicPr>
          <p:cNvPr id="273" name="Google Shape;273;p18"/>
          <p:cNvPicPr preferRelativeResize="0"/>
          <p:nvPr/>
        </p:nvPicPr>
        <p:blipFill rotWithShape="1">
          <a:blip r:embed="rId4">
            <a:alphaModFix/>
          </a:blip>
          <a:srcRect b="0" l="0" r="0" t="0"/>
          <a:stretch/>
        </p:blipFill>
        <p:spPr>
          <a:xfrm>
            <a:off x="1600199" y="3638550"/>
            <a:ext cx="4615543" cy="1143000"/>
          </a:xfrm>
          <a:prstGeom prst="rect">
            <a:avLst/>
          </a:prstGeom>
          <a:noFill/>
          <a:ln>
            <a:noFill/>
          </a:ln>
        </p:spPr>
      </p:pic>
      <p:sp>
        <p:nvSpPr>
          <p:cNvPr id="274" name="Google Shape;274;p18"/>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275" name="Google Shape;275;p18"/>
          <p:cNvSpPr txBox="1"/>
          <p:nvPr>
            <p:ph idx="11" type="ftr"/>
          </p:nvPr>
        </p:nvSpPr>
        <p:spPr>
          <a:xfrm>
            <a:off x="2134843" y="4989612"/>
            <a:ext cx="5105400"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276" name="Google Shape;276;p18"/>
          <p:cNvSpPr txBox="1"/>
          <p:nvPr>
            <p:ph idx="12" type="sldNum"/>
          </p:nvPr>
        </p:nvSpPr>
        <p:spPr>
          <a:xfrm>
            <a:off x="8915400" y="5008473"/>
            <a:ext cx="326126"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16</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9"/>
          <p:cNvSpPr txBox="1"/>
          <p:nvPr/>
        </p:nvSpPr>
        <p:spPr>
          <a:xfrm>
            <a:off x="357325" y="118998"/>
            <a:ext cx="6472099"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Data bingding – Two way binding support</a:t>
            </a:r>
            <a:endParaRPr sz="2400">
              <a:solidFill>
                <a:schemeClr val="dk1"/>
              </a:solidFill>
              <a:latin typeface="Arial"/>
              <a:ea typeface="Arial"/>
              <a:cs typeface="Arial"/>
              <a:sym typeface="Arial"/>
            </a:endParaRPr>
          </a:p>
        </p:txBody>
      </p:sp>
      <p:pic>
        <p:nvPicPr>
          <p:cNvPr id="282" name="Google Shape;282;p19"/>
          <p:cNvPicPr preferRelativeResize="0"/>
          <p:nvPr/>
        </p:nvPicPr>
        <p:blipFill rotWithShape="1">
          <a:blip r:embed="rId3">
            <a:alphaModFix/>
          </a:blip>
          <a:srcRect b="0" l="0" r="0" t="0"/>
          <a:stretch/>
        </p:blipFill>
        <p:spPr>
          <a:xfrm>
            <a:off x="2057400" y="1276350"/>
            <a:ext cx="4572000" cy="3650351"/>
          </a:xfrm>
          <a:prstGeom prst="rect">
            <a:avLst/>
          </a:prstGeom>
          <a:noFill/>
          <a:ln>
            <a:noFill/>
          </a:ln>
        </p:spPr>
      </p:pic>
      <p:sp>
        <p:nvSpPr>
          <p:cNvPr id="283" name="Google Shape;283;p19"/>
          <p:cNvSpPr txBox="1"/>
          <p:nvPr/>
        </p:nvSpPr>
        <p:spPr>
          <a:xfrm>
            <a:off x="76200" y="742950"/>
            <a:ext cx="85344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platform provides built-in support for two-way data binding when you use the attributes in the following table. For detail, please refer: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here</a:t>
            </a:r>
            <a:endParaRPr sz="1800">
              <a:solidFill>
                <a:schemeClr val="dk1"/>
              </a:solidFill>
              <a:latin typeface="Calibri"/>
              <a:ea typeface="Calibri"/>
              <a:cs typeface="Calibri"/>
              <a:sym typeface="Calibri"/>
            </a:endParaRPr>
          </a:p>
        </p:txBody>
      </p:sp>
      <p:sp>
        <p:nvSpPr>
          <p:cNvPr id="284" name="Google Shape;284;p19"/>
          <p:cNvSpPr txBox="1"/>
          <p:nvPr>
            <p:ph idx="11" type="ftr"/>
          </p:nvPr>
        </p:nvSpPr>
        <p:spPr>
          <a:xfrm>
            <a:off x="2438400" y="4988215"/>
            <a:ext cx="50577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285" name="Google Shape;285;p19"/>
          <p:cNvSpPr txBox="1"/>
          <p:nvPr>
            <p:ph idx="12" type="sldNum"/>
          </p:nvPr>
        </p:nvSpPr>
        <p:spPr>
          <a:xfrm>
            <a:off x="8894610" y="5007714"/>
            <a:ext cx="3587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17</a:t>
            </a:r>
            <a:endParaRPr/>
          </a:p>
        </p:txBody>
      </p:sp>
      <p:sp>
        <p:nvSpPr>
          <p:cNvPr id="286" name="Google Shape;286;p19"/>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sp>
        <p:nvSpPr>
          <p:cNvPr id="69" name="Google Shape;69;p2"/>
          <p:cNvSpPr/>
          <p:nvPr/>
        </p:nvSpPr>
        <p:spPr>
          <a:xfrm>
            <a:off x="-83461" y="-12272"/>
            <a:ext cx="9144000" cy="51434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2"/>
          <p:cNvSpPr txBox="1"/>
          <p:nvPr>
            <p:ph type="title"/>
          </p:nvPr>
        </p:nvSpPr>
        <p:spPr>
          <a:xfrm>
            <a:off x="357327" y="118998"/>
            <a:ext cx="271970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Content</a:t>
            </a:r>
            <a:endParaRPr sz="2400"/>
          </a:p>
        </p:txBody>
      </p:sp>
      <p:sp>
        <p:nvSpPr>
          <p:cNvPr id="71" name="Google Shape;71;p2"/>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72" name="Google Shape;72;p2"/>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73" name="Google Shape;73;p2"/>
          <p:cNvSpPr txBox="1"/>
          <p:nvPr>
            <p:ph idx="12" type="sldNum"/>
          </p:nvPr>
        </p:nvSpPr>
        <p:spPr>
          <a:xfrm>
            <a:off x="8983704" y="4965065"/>
            <a:ext cx="153670" cy="178435"/>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74" name="Google Shape;74;p2"/>
          <p:cNvSpPr txBox="1"/>
          <p:nvPr/>
        </p:nvSpPr>
        <p:spPr>
          <a:xfrm>
            <a:off x="357327" y="875791"/>
            <a:ext cx="8025765" cy="4168449"/>
          </a:xfrm>
          <a:prstGeom prst="rect">
            <a:avLst/>
          </a:prstGeom>
          <a:noFill/>
          <a:ln>
            <a:noFill/>
          </a:ln>
        </p:spPr>
        <p:txBody>
          <a:bodyPr anchorCtr="0" anchor="t" bIns="0" lIns="0" spcFirstLastPara="1" rIns="0" wrap="square" tIns="13325">
            <a:spAutoFit/>
          </a:bodyPr>
          <a:lstStyle/>
          <a:p>
            <a:pPr indent="-342900" lvl="0" marL="355600" marR="0" rtl="0" algn="l">
              <a:lnSpc>
                <a:spcPct val="1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Android Jetpack</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Android-KTX</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ViewModel</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LiveData</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Lifecycles</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Data Binding</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Room database</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WorkManager</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Navigation</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Paging</a:t>
            </a:r>
            <a:endParaRPr/>
          </a:p>
          <a:p>
            <a:pPr indent="-342900" lvl="0" marL="355600" marR="0" rtl="0" algn="l">
              <a:lnSpc>
                <a:spcPct val="100000"/>
              </a:lnSpc>
              <a:spcBef>
                <a:spcPts val="105"/>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Hilt</a:t>
            </a:r>
            <a:endParaRPr sz="2000">
              <a:solidFill>
                <a:schemeClr val="dk1"/>
              </a:solidFill>
              <a:latin typeface="Arial"/>
              <a:ea typeface="Arial"/>
              <a:cs typeface="Arial"/>
              <a:sym typeface="Arial"/>
            </a:endParaRPr>
          </a:p>
          <a:p>
            <a:pPr indent="-215900" lvl="0" marL="355600" marR="0" rtl="0" algn="l">
              <a:lnSpc>
                <a:spcPct val="100000"/>
              </a:lnSpc>
              <a:spcBef>
                <a:spcPts val="105"/>
              </a:spcBef>
              <a:spcAft>
                <a:spcPts val="0"/>
              </a:spcAft>
              <a:buClr>
                <a:schemeClr val="dk1"/>
              </a:buClr>
              <a:buSzPts val="2000"/>
              <a:buFont typeface="Noto Sans Symbols"/>
              <a:buNone/>
            </a:pPr>
            <a:r>
              <a:t/>
            </a:r>
            <a:endParaRPr sz="2000">
              <a:solidFill>
                <a:schemeClr val="dk1"/>
              </a:solidFill>
              <a:latin typeface="Arial"/>
              <a:ea typeface="Arial"/>
              <a:cs typeface="Arial"/>
              <a:sym typeface="Arial"/>
            </a:endParaRPr>
          </a:p>
          <a:p>
            <a:pPr indent="-215900" lvl="0" marL="355600" marR="0" rtl="0" algn="l">
              <a:lnSpc>
                <a:spcPct val="100000"/>
              </a:lnSpc>
              <a:spcBef>
                <a:spcPts val="105"/>
              </a:spcBef>
              <a:spcAft>
                <a:spcPts val="0"/>
              </a:spcAft>
              <a:buClr>
                <a:schemeClr val="dk1"/>
              </a:buClr>
              <a:buSzPts val="2000"/>
              <a:buFont typeface="Noto Sans Symbols"/>
              <a:buNone/>
            </a:pPr>
            <a:r>
              <a:t/>
            </a:r>
            <a:endParaRPr sz="20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0"/>
          <p:cNvSpPr txBox="1"/>
          <p:nvPr/>
        </p:nvSpPr>
        <p:spPr>
          <a:xfrm>
            <a:off x="357326" y="118998"/>
            <a:ext cx="52052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Data Binding – Binding Adapter</a:t>
            </a:r>
            <a:endParaRPr sz="2400">
              <a:solidFill>
                <a:schemeClr val="dk1"/>
              </a:solidFill>
              <a:latin typeface="Arial"/>
              <a:ea typeface="Arial"/>
              <a:cs typeface="Arial"/>
              <a:sym typeface="Arial"/>
            </a:endParaRPr>
          </a:p>
        </p:txBody>
      </p:sp>
      <p:sp>
        <p:nvSpPr>
          <p:cNvPr id="293" name="Google Shape;293;p20"/>
          <p:cNvSpPr txBox="1"/>
          <p:nvPr>
            <p:ph idx="11" type="ftr"/>
          </p:nvPr>
        </p:nvSpPr>
        <p:spPr>
          <a:xfrm>
            <a:off x="2438400" y="4988215"/>
            <a:ext cx="50577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294" name="Google Shape;294;p20"/>
          <p:cNvSpPr txBox="1"/>
          <p:nvPr>
            <p:ph idx="12" type="sldNum"/>
          </p:nvPr>
        </p:nvSpPr>
        <p:spPr>
          <a:xfrm>
            <a:off x="8894610" y="5007714"/>
            <a:ext cx="3587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295" name="Google Shape;295;p20"/>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296" name="Google Shape;296;p20"/>
          <p:cNvSpPr txBox="1"/>
          <p:nvPr/>
        </p:nvSpPr>
        <p:spPr>
          <a:xfrm>
            <a:off x="152400" y="742950"/>
            <a:ext cx="868680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Binding adapters are responsible for making the appropriate framework calls to set values. It allows you to specify the method called to set a value, provide your own binding logic and specify the type of the returned object by using adapter.</a:t>
            </a:r>
            <a:endParaRPr sz="1800">
              <a:solidFill>
                <a:schemeClr val="dk1"/>
              </a:solidFill>
              <a:latin typeface="Calibri"/>
              <a:ea typeface="Calibri"/>
              <a:cs typeface="Calibri"/>
              <a:sym typeface="Calibri"/>
            </a:endParaRPr>
          </a:p>
        </p:txBody>
      </p:sp>
      <p:pic>
        <p:nvPicPr>
          <p:cNvPr id="297" name="Google Shape;297;p20"/>
          <p:cNvPicPr preferRelativeResize="0"/>
          <p:nvPr/>
        </p:nvPicPr>
        <p:blipFill rotWithShape="1">
          <a:blip r:embed="rId3">
            <a:alphaModFix/>
          </a:blip>
          <a:srcRect b="0" l="0" r="0" t="0"/>
          <a:stretch/>
        </p:blipFill>
        <p:spPr>
          <a:xfrm>
            <a:off x="152400" y="1653856"/>
            <a:ext cx="4657219" cy="3171481"/>
          </a:xfrm>
          <a:prstGeom prst="rect">
            <a:avLst/>
          </a:prstGeom>
          <a:noFill/>
          <a:ln>
            <a:noFill/>
          </a:ln>
        </p:spPr>
      </p:pic>
      <p:pic>
        <p:nvPicPr>
          <p:cNvPr id="298" name="Google Shape;298;p20"/>
          <p:cNvPicPr preferRelativeResize="0"/>
          <p:nvPr/>
        </p:nvPicPr>
        <p:blipFill rotWithShape="1">
          <a:blip r:embed="rId4">
            <a:alphaModFix/>
          </a:blip>
          <a:srcRect b="0" l="0" r="0" t="0"/>
          <a:stretch/>
        </p:blipFill>
        <p:spPr>
          <a:xfrm>
            <a:off x="5676228" y="1721671"/>
            <a:ext cx="3162972" cy="3103666"/>
          </a:xfrm>
          <a:prstGeom prst="rect">
            <a:avLst/>
          </a:prstGeom>
          <a:noFill/>
          <a:ln>
            <a:noFill/>
          </a:ln>
        </p:spPr>
      </p:pic>
      <p:sp>
        <p:nvSpPr>
          <p:cNvPr id="299" name="Google Shape;299;p20"/>
          <p:cNvSpPr/>
          <p:nvPr/>
        </p:nvSpPr>
        <p:spPr>
          <a:xfrm>
            <a:off x="4869067" y="3257549"/>
            <a:ext cx="807161" cy="298297"/>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20"/>
          <p:cNvSpPr txBox="1"/>
          <p:nvPr/>
        </p:nvSpPr>
        <p:spPr>
          <a:xfrm>
            <a:off x="4869067" y="2952750"/>
            <a:ext cx="747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Using</a:t>
            </a:r>
            <a:endParaRPr sz="1800">
              <a:solidFill>
                <a:srgbClr val="FF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1"/>
          <p:cNvSpPr txBox="1"/>
          <p:nvPr/>
        </p:nvSpPr>
        <p:spPr>
          <a:xfrm>
            <a:off x="7862316" y="4827373"/>
            <a:ext cx="977265" cy="179705"/>
          </a:xfrm>
          <a:prstGeom prst="rect">
            <a:avLst/>
          </a:prstGeom>
          <a:noFill/>
          <a:ln>
            <a:noFill/>
          </a:ln>
        </p:spPr>
        <p:txBody>
          <a:bodyPr anchorCtr="0" anchor="t" bIns="0" lIns="0" spcFirstLastPara="1" rIns="0" wrap="square" tIns="40625">
            <a:spAutoFit/>
          </a:bodyPr>
          <a:lstStyle/>
          <a:p>
            <a:pPr indent="0" lvl="0" marL="0" marR="0" rtl="0" algn="l">
              <a:lnSpc>
                <a:spcPct val="100000"/>
              </a:lnSpc>
              <a:spcBef>
                <a:spcPts val="0"/>
              </a:spcBef>
              <a:spcAft>
                <a:spcPts val="0"/>
              </a:spcAft>
              <a:buNone/>
            </a:pPr>
            <a:r>
              <a:rPr lang="en-US" sz="900">
                <a:solidFill>
                  <a:srgbClr val="FFFFFF"/>
                </a:solidFill>
                <a:latin typeface="Arial"/>
                <a:ea typeface="Arial"/>
                <a:cs typeface="Arial"/>
                <a:sym typeface="Arial"/>
              </a:rPr>
              <a:t>Confidential	</a:t>
            </a:r>
            <a:r>
              <a:rPr baseline="30000" lang="en-US" sz="1125">
                <a:solidFill>
                  <a:srgbClr val="445369"/>
                </a:solidFill>
                <a:latin typeface="Arial"/>
                <a:ea typeface="Arial"/>
                <a:cs typeface="Arial"/>
                <a:sym typeface="Arial"/>
              </a:rPr>
              <a:t>5</a:t>
            </a:r>
            <a:endParaRPr baseline="30000" sz="1125">
              <a:solidFill>
                <a:schemeClr val="dk1"/>
              </a:solidFill>
              <a:latin typeface="Arial"/>
              <a:ea typeface="Arial"/>
              <a:cs typeface="Arial"/>
              <a:sym typeface="Arial"/>
            </a:endParaRPr>
          </a:p>
        </p:txBody>
      </p:sp>
      <p:sp>
        <p:nvSpPr>
          <p:cNvPr id="306" name="Google Shape;306;p21"/>
          <p:cNvSpPr/>
          <p:nvPr/>
        </p:nvSpPr>
        <p:spPr>
          <a:xfrm>
            <a:off x="8321040" y="205676"/>
            <a:ext cx="490727" cy="360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21"/>
          <p:cNvSpPr/>
          <p:nvPr/>
        </p:nvSpPr>
        <p:spPr>
          <a:xfrm>
            <a:off x="0" y="1522"/>
            <a:ext cx="1424940" cy="51419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8" name="Google Shape;308;p21"/>
          <p:cNvGrpSpPr/>
          <p:nvPr/>
        </p:nvGrpSpPr>
        <p:grpSpPr>
          <a:xfrm>
            <a:off x="1523" y="0"/>
            <a:ext cx="9142475" cy="5143498"/>
            <a:chOff x="1523" y="0"/>
            <a:chExt cx="9142475" cy="5143498"/>
          </a:xfrm>
        </p:grpSpPr>
        <p:sp>
          <p:nvSpPr>
            <p:cNvPr id="309" name="Google Shape;309;p21"/>
            <p:cNvSpPr/>
            <p:nvPr/>
          </p:nvSpPr>
          <p:spPr>
            <a:xfrm>
              <a:off x="3086099" y="0"/>
              <a:ext cx="6057899" cy="514349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21"/>
            <p:cNvSpPr/>
            <p:nvPr/>
          </p:nvSpPr>
          <p:spPr>
            <a:xfrm>
              <a:off x="1524" y="1523"/>
              <a:ext cx="9140952" cy="51419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21"/>
            <p:cNvSpPr/>
            <p:nvPr/>
          </p:nvSpPr>
          <p:spPr>
            <a:xfrm>
              <a:off x="1523" y="0"/>
              <a:ext cx="5724525" cy="5142230"/>
            </a:xfrm>
            <a:custGeom>
              <a:rect b="b" l="l" r="r" t="t"/>
              <a:pathLst>
                <a:path extrusionOk="0" h="5142230" w="5724525">
                  <a:moveTo>
                    <a:pt x="3122694" y="0"/>
                  </a:moveTo>
                  <a:lnTo>
                    <a:pt x="0" y="0"/>
                  </a:lnTo>
                  <a:lnTo>
                    <a:pt x="0" y="5141975"/>
                  </a:lnTo>
                  <a:lnTo>
                    <a:pt x="5724144" y="5141975"/>
                  </a:lnTo>
                  <a:lnTo>
                    <a:pt x="3122694" y="0"/>
                  </a:lnTo>
                  <a:close/>
                </a:path>
              </a:pathLst>
            </a:custGeom>
            <a:solidFill>
              <a:srgbClr val="1885AE">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2" name="Google Shape;312;p21"/>
          <p:cNvSpPr txBox="1"/>
          <p:nvPr>
            <p:ph type="title"/>
          </p:nvPr>
        </p:nvSpPr>
        <p:spPr>
          <a:xfrm>
            <a:off x="642066" y="3368264"/>
            <a:ext cx="5472982" cy="763735"/>
          </a:xfrm>
          <a:prstGeom prst="rect">
            <a:avLst/>
          </a:prstGeom>
          <a:noFill/>
          <a:ln>
            <a:noFill/>
          </a:ln>
        </p:spPr>
        <p:txBody>
          <a:bodyPr anchorCtr="0" anchor="t" bIns="0" lIns="0" spcFirstLastPara="1" rIns="0" wrap="square" tIns="164450">
            <a:spAutoFit/>
          </a:bodyPr>
          <a:lstStyle/>
          <a:p>
            <a:pPr indent="0" lvl="0" marL="12700" marR="5080" rtl="0" algn="l">
              <a:lnSpc>
                <a:spcPct val="124249"/>
              </a:lnSpc>
              <a:spcBef>
                <a:spcPts val="0"/>
              </a:spcBef>
              <a:spcAft>
                <a:spcPts val="0"/>
              </a:spcAft>
              <a:buNone/>
            </a:pPr>
            <a:r>
              <a:rPr lang="en-US" sz="4000">
                <a:solidFill>
                  <a:srgbClr val="FFFFFF"/>
                </a:solidFill>
              </a:rPr>
              <a:t>LiveData</a:t>
            </a:r>
            <a:endParaRPr sz="4000"/>
          </a:p>
        </p:txBody>
      </p:sp>
      <p:grpSp>
        <p:nvGrpSpPr>
          <p:cNvPr id="313" name="Google Shape;313;p21"/>
          <p:cNvGrpSpPr/>
          <p:nvPr/>
        </p:nvGrpSpPr>
        <p:grpSpPr>
          <a:xfrm>
            <a:off x="381000" y="2647950"/>
            <a:ext cx="1845564" cy="1676400"/>
            <a:chOff x="498348" y="2528316"/>
            <a:chExt cx="1845564" cy="1676400"/>
          </a:xfrm>
        </p:grpSpPr>
        <p:sp>
          <p:nvSpPr>
            <p:cNvPr id="314" name="Google Shape;314;p21"/>
            <p:cNvSpPr/>
            <p:nvPr/>
          </p:nvSpPr>
          <p:spPr>
            <a:xfrm>
              <a:off x="498348" y="3099816"/>
              <a:ext cx="62865" cy="1104900"/>
            </a:xfrm>
            <a:custGeom>
              <a:rect b="b" l="l" r="r" t="t"/>
              <a:pathLst>
                <a:path extrusionOk="0" h="1104900" w="62865">
                  <a:moveTo>
                    <a:pt x="62484" y="0"/>
                  </a:moveTo>
                  <a:lnTo>
                    <a:pt x="0" y="0"/>
                  </a:lnTo>
                  <a:lnTo>
                    <a:pt x="0" y="1104900"/>
                  </a:lnTo>
                  <a:lnTo>
                    <a:pt x="62484" y="1104900"/>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21"/>
            <p:cNvSpPr/>
            <p:nvPr/>
          </p:nvSpPr>
          <p:spPr>
            <a:xfrm>
              <a:off x="498348" y="2598420"/>
              <a:ext cx="615696" cy="4523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21"/>
            <p:cNvSpPr/>
            <p:nvPr/>
          </p:nvSpPr>
          <p:spPr>
            <a:xfrm>
              <a:off x="1211580" y="2583180"/>
              <a:ext cx="0" cy="402590"/>
            </a:xfrm>
            <a:custGeom>
              <a:rect b="b" l="l" r="r" t="t"/>
              <a:pathLst>
                <a:path extrusionOk="0" h="402589" w="120000">
                  <a:moveTo>
                    <a:pt x="0" y="0"/>
                  </a:moveTo>
                  <a:lnTo>
                    <a:pt x="0" y="40220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21"/>
            <p:cNvSpPr/>
            <p:nvPr/>
          </p:nvSpPr>
          <p:spPr>
            <a:xfrm>
              <a:off x="1164336" y="2528316"/>
              <a:ext cx="1179576" cy="4907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nvSpPr>
        <p:spPr>
          <a:xfrm>
            <a:off x="357327" y="118998"/>
            <a:ext cx="346900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4. LiveData</a:t>
            </a:r>
            <a:endParaRPr sz="2400">
              <a:solidFill>
                <a:schemeClr val="dk1"/>
              </a:solidFill>
              <a:latin typeface="Arial"/>
              <a:ea typeface="Arial"/>
              <a:cs typeface="Arial"/>
              <a:sym typeface="Arial"/>
            </a:endParaRPr>
          </a:p>
        </p:txBody>
      </p:sp>
      <p:sp>
        <p:nvSpPr>
          <p:cNvPr id="323" name="Google Shape;323;p22"/>
          <p:cNvSpPr txBox="1"/>
          <p:nvPr>
            <p:ph idx="11" type="ftr"/>
          </p:nvPr>
        </p:nvSpPr>
        <p:spPr>
          <a:xfrm>
            <a:off x="2438400" y="4988215"/>
            <a:ext cx="50577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324" name="Google Shape;324;p22"/>
          <p:cNvSpPr txBox="1"/>
          <p:nvPr>
            <p:ph idx="12" type="sldNum"/>
          </p:nvPr>
        </p:nvSpPr>
        <p:spPr>
          <a:xfrm>
            <a:off x="8894610" y="5007714"/>
            <a:ext cx="3587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325" name="Google Shape;325;p22"/>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326" name="Google Shape;326;p22"/>
          <p:cNvSpPr txBox="1"/>
          <p:nvPr/>
        </p:nvSpPr>
        <p:spPr>
          <a:xfrm>
            <a:off x="152400" y="819150"/>
            <a:ext cx="8742210"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LiveData is an observable data holder class. Unlike a regular observable, LiveData is lifecycle-aware, meaning it respects the lifecycle of other app components, such as activities, fragments, or services. This awareness ensures LiveData only updates app component observers that are in an active lifecycle state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LiveData advantages:</a:t>
            </a:r>
            <a:endParaRPr/>
          </a:p>
          <a:p>
            <a:pPr indent="-285750" lvl="1" marL="742950"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Ensures your UI matches your data state</a:t>
            </a:r>
            <a:endParaRPr/>
          </a:p>
          <a:p>
            <a:pPr indent="-285750" lvl="1" marL="742950"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No memory leaks</a:t>
            </a:r>
            <a:endParaRPr/>
          </a:p>
          <a:p>
            <a:pPr indent="-285750" lvl="1" marL="742950"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No crashes due to stopped activities</a:t>
            </a:r>
            <a:endParaRPr/>
          </a:p>
          <a:p>
            <a:pPr indent="-285750" lvl="1" marL="742950"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No more manual lifecycle handling</a:t>
            </a:r>
            <a:endParaRPr/>
          </a:p>
          <a:p>
            <a:pPr indent="-285750" lvl="1" marL="742950"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Always up to date data</a:t>
            </a:r>
            <a:endParaRPr/>
          </a:p>
          <a:p>
            <a:pPr indent="-285750" lvl="1" marL="742950"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Proper configuration changes</a:t>
            </a:r>
            <a:endParaRPr/>
          </a:p>
          <a:p>
            <a:pPr indent="-285750" lvl="1" marL="742950" marR="0" rtl="0" algn="l">
              <a:spcBef>
                <a:spcPts val="0"/>
              </a:spcBef>
              <a:spcAft>
                <a:spcPts val="0"/>
              </a:spcAft>
              <a:buClr>
                <a:schemeClr val="dk1"/>
              </a:buClr>
              <a:buSzPts val="1800"/>
              <a:buFont typeface="Noto Sans Symbols"/>
              <a:buChar char="▪"/>
            </a:pPr>
            <a:r>
              <a:rPr b="1" i="0" lang="en-US" sz="1800" u="none" cap="none" strike="noStrike">
                <a:solidFill>
                  <a:schemeClr val="dk1"/>
                </a:solidFill>
                <a:latin typeface="Calibri"/>
                <a:ea typeface="Calibri"/>
                <a:cs typeface="Calibri"/>
                <a:sym typeface="Calibri"/>
              </a:rPr>
              <a:t>Sharing resources</a:t>
            </a:r>
            <a:endParaRPr b="0" i="0" sz="1800" u="none" cap="none" strike="noStrike">
              <a:solidFill>
                <a:schemeClr val="dk1"/>
              </a:solidFill>
              <a:latin typeface="Calibri"/>
              <a:ea typeface="Calibri"/>
              <a:cs typeface="Calibri"/>
              <a:sym typeface="Calibri"/>
            </a:endParaRPr>
          </a:p>
        </p:txBody>
      </p:sp>
      <p:sp>
        <p:nvSpPr>
          <p:cNvPr id="327" name="Google Shape;327;p22"/>
          <p:cNvSpPr txBox="1"/>
          <p:nvPr/>
        </p:nvSpPr>
        <p:spPr>
          <a:xfrm>
            <a:off x="457200" y="4324350"/>
            <a:ext cx="7467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Fore more detail, refer at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here</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3"/>
          <p:cNvSpPr txBox="1"/>
          <p:nvPr>
            <p:ph type="title"/>
          </p:nvPr>
        </p:nvSpPr>
        <p:spPr>
          <a:xfrm>
            <a:off x="357327" y="118998"/>
            <a:ext cx="33764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Work with LiveData</a:t>
            </a:r>
            <a:endParaRPr sz="2400"/>
          </a:p>
        </p:txBody>
      </p:sp>
      <p:sp>
        <p:nvSpPr>
          <p:cNvPr id="333" name="Google Shape;333;p23"/>
          <p:cNvSpPr txBox="1"/>
          <p:nvPr>
            <p:ph idx="11" type="ftr"/>
          </p:nvPr>
        </p:nvSpPr>
        <p:spPr>
          <a:xfrm>
            <a:off x="2514600" y="4982607"/>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334" name="Google Shape;334;p23"/>
          <p:cNvSpPr txBox="1"/>
          <p:nvPr>
            <p:ph idx="12" type="sldNum"/>
          </p:nvPr>
        </p:nvSpPr>
        <p:spPr>
          <a:xfrm>
            <a:off x="8915400" y="4989612"/>
            <a:ext cx="3587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335" name="Google Shape;335;p23"/>
          <p:cNvSpPr txBox="1"/>
          <p:nvPr/>
        </p:nvSpPr>
        <p:spPr>
          <a:xfrm>
            <a:off x="152400" y="819150"/>
            <a:ext cx="8558073" cy="2636619"/>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To work with LiveData, following below steps:</a:t>
            </a:r>
            <a:endParaRPr/>
          </a:p>
          <a:p>
            <a:pPr indent="-457200" lvl="1" marL="927100" marR="0" rtl="0" algn="l">
              <a:spcBef>
                <a:spcPts val="100"/>
              </a:spcBef>
              <a:spcAft>
                <a:spcPts val="0"/>
              </a:spcAft>
              <a:buClr>
                <a:schemeClr val="dk1"/>
              </a:buClr>
              <a:buSzPts val="1600"/>
              <a:buFont typeface="Calibri"/>
              <a:buAutoNum type="arabicPeriod"/>
            </a:pPr>
            <a:r>
              <a:rPr b="0" i="0" lang="en-US" sz="1600" u="none" cap="none" strike="noStrike">
                <a:solidFill>
                  <a:schemeClr val="dk1"/>
                </a:solidFill>
                <a:latin typeface="Arial"/>
                <a:ea typeface="Arial"/>
                <a:cs typeface="Arial"/>
                <a:sym typeface="Arial"/>
              </a:rPr>
              <a:t>Create an instance of LiveData to hold a certain type of data. This is usually done within your ViewModel class.</a:t>
            </a:r>
            <a:endParaRPr/>
          </a:p>
          <a:p>
            <a:pPr indent="-457200" lvl="1" marL="927100" marR="0" rtl="0" algn="l">
              <a:spcBef>
                <a:spcPts val="100"/>
              </a:spcBef>
              <a:spcAft>
                <a:spcPts val="0"/>
              </a:spcAft>
              <a:buClr>
                <a:schemeClr val="dk1"/>
              </a:buClr>
              <a:buSzPts val="1600"/>
              <a:buFont typeface="Calibri"/>
              <a:buAutoNum type="arabicPeriod"/>
            </a:pPr>
            <a:r>
              <a:rPr b="0" i="0" lang="en-US" sz="1600" u="none" cap="none" strike="noStrike">
                <a:solidFill>
                  <a:schemeClr val="dk1"/>
                </a:solidFill>
                <a:latin typeface="Arial"/>
                <a:ea typeface="Arial"/>
                <a:cs typeface="Arial"/>
                <a:sym typeface="Arial"/>
              </a:rPr>
              <a:t>Create an Observer object that defines the onChanged() method, which controls what happens when the LiveData object's held data changes. You usually create an Observer object in a UI controller, such as an activity or fragment.</a:t>
            </a:r>
            <a:endParaRPr/>
          </a:p>
          <a:p>
            <a:pPr indent="-457200" lvl="1" marL="927100" marR="0" rtl="0" algn="l">
              <a:spcBef>
                <a:spcPts val="100"/>
              </a:spcBef>
              <a:spcAft>
                <a:spcPts val="0"/>
              </a:spcAft>
              <a:buClr>
                <a:schemeClr val="dk1"/>
              </a:buClr>
              <a:buSzPts val="1600"/>
              <a:buFont typeface="Calibri"/>
              <a:buAutoNum type="arabicPeriod"/>
            </a:pPr>
            <a:r>
              <a:rPr b="0" i="0" lang="en-US" sz="1600" u="none" cap="none" strike="noStrike">
                <a:solidFill>
                  <a:schemeClr val="dk1"/>
                </a:solidFill>
                <a:latin typeface="Arial"/>
                <a:ea typeface="Arial"/>
                <a:cs typeface="Arial"/>
                <a:sym typeface="Arial"/>
              </a:rPr>
              <a:t>Attach the Observer object to the LiveData object using the observe() method. The observe() method takes a LifecycleOwner object. This subscribes the Observer object to the LiveData object so that it is notified of changes. You usually attach the Observer object in a UI controller, such as an activity or fragment</a:t>
            </a:r>
            <a:endParaRPr b="0" i="0" sz="1600" u="none" cap="none" strike="noStrike">
              <a:solidFill>
                <a:schemeClr val="dk1"/>
              </a:solidFill>
              <a:latin typeface="Arial"/>
              <a:ea typeface="Arial"/>
              <a:cs typeface="Arial"/>
              <a:sym typeface="Arial"/>
            </a:endParaRPr>
          </a:p>
        </p:txBody>
      </p:sp>
      <p:sp>
        <p:nvSpPr>
          <p:cNvPr id="336" name="Google Shape;336;p23"/>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337" name="Google Shape;337;p23"/>
          <p:cNvPicPr preferRelativeResize="0"/>
          <p:nvPr/>
        </p:nvPicPr>
        <p:blipFill rotWithShape="1">
          <a:blip r:embed="rId3">
            <a:alphaModFix/>
          </a:blip>
          <a:srcRect b="0" l="0" r="0" t="0"/>
          <a:stretch/>
        </p:blipFill>
        <p:spPr>
          <a:xfrm>
            <a:off x="253701" y="3489129"/>
            <a:ext cx="3760851" cy="860363"/>
          </a:xfrm>
          <a:prstGeom prst="rect">
            <a:avLst/>
          </a:prstGeom>
          <a:noFill/>
          <a:ln>
            <a:noFill/>
          </a:ln>
        </p:spPr>
      </p:pic>
      <p:pic>
        <p:nvPicPr>
          <p:cNvPr id="338" name="Google Shape;338;p23"/>
          <p:cNvPicPr preferRelativeResize="0"/>
          <p:nvPr/>
        </p:nvPicPr>
        <p:blipFill rotWithShape="1">
          <a:blip r:embed="rId4">
            <a:alphaModFix/>
          </a:blip>
          <a:srcRect b="0" l="0" r="0" t="0"/>
          <a:stretch/>
        </p:blipFill>
        <p:spPr>
          <a:xfrm>
            <a:off x="4191000" y="3463987"/>
            <a:ext cx="4761133" cy="111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txBox="1"/>
          <p:nvPr>
            <p:ph type="title"/>
          </p:nvPr>
        </p:nvSpPr>
        <p:spPr>
          <a:xfrm>
            <a:off x="357327" y="118998"/>
            <a:ext cx="33764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LiveData issue</a:t>
            </a:r>
            <a:endParaRPr sz="2400"/>
          </a:p>
        </p:txBody>
      </p:sp>
      <p:sp>
        <p:nvSpPr>
          <p:cNvPr id="344" name="Google Shape;344;p24"/>
          <p:cNvSpPr txBox="1"/>
          <p:nvPr>
            <p:ph idx="11" type="ftr"/>
          </p:nvPr>
        </p:nvSpPr>
        <p:spPr>
          <a:xfrm>
            <a:off x="2514600" y="4982607"/>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345" name="Google Shape;345;p24"/>
          <p:cNvSpPr txBox="1"/>
          <p:nvPr>
            <p:ph idx="12" type="sldNum"/>
          </p:nvPr>
        </p:nvSpPr>
        <p:spPr>
          <a:xfrm>
            <a:off x="8915400" y="4989612"/>
            <a:ext cx="3587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346" name="Google Shape;346;p24"/>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347" name="Google Shape;347;p24"/>
          <p:cNvSpPr txBox="1"/>
          <p:nvPr/>
        </p:nvSpPr>
        <p:spPr>
          <a:xfrm>
            <a:off x="357327" y="895350"/>
            <a:ext cx="8024673"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Problems: When you need to handle context-dependent operations from viewmodel. Example: you need to show toast or start an activity when data in viewmodel change, you observe a attribute in viewmodel and start an activity, in some case when you back to activity. The viewmodel observe and get latest data, then it start activity again, you will </a:t>
            </a:r>
            <a:r>
              <a:rPr b="1" lang="en-US" sz="1800">
                <a:solidFill>
                  <a:schemeClr val="dk1"/>
                </a:solidFill>
                <a:latin typeface="Calibri"/>
                <a:ea typeface="Calibri"/>
                <a:cs typeface="Calibri"/>
                <a:sym typeface="Calibri"/>
              </a:rPr>
              <a:t>NEVER </a:t>
            </a:r>
            <a:r>
              <a:rPr lang="en-US" sz="1800">
                <a:solidFill>
                  <a:schemeClr val="dk1"/>
                </a:solidFill>
                <a:latin typeface="Calibri"/>
                <a:ea typeface="Calibri"/>
                <a:cs typeface="Calibri"/>
                <a:sym typeface="Calibri"/>
              </a:rPr>
              <a:t>can back to first activity</a:t>
            </a:r>
            <a:endParaRPr/>
          </a:p>
        </p:txBody>
      </p:sp>
      <p:pic>
        <p:nvPicPr>
          <p:cNvPr id="348" name="Google Shape;348;p24"/>
          <p:cNvPicPr preferRelativeResize="0"/>
          <p:nvPr/>
        </p:nvPicPr>
        <p:blipFill rotWithShape="1">
          <a:blip r:embed="rId3">
            <a:alphaModFix/>
          </a:blip>
          <a:srcRect b="0" l="0" r="0" t="0"/>
          <a:stretch/>
        </p:blipFill>
        <p:spPr>
          <a:xfrm>
            <a:off x="533400" y="2457918"/>
            <a:ext cx="2853012" cy="1023824"/>
          </a:xfrm>
          <a:prstGeom prst="rect">
            <a:avLst/>
          </a:prstGeom>
          <a:noFill/>
          <a:ln>
            <a:noFill/>
          </a:ln>
        </p:spPr>
      </p:pic>
      <p:pic>
        <p:nvPicPr>
          <p:cNvPr id="349" name="Google Shape;349;p24"/>
          <p:cNvPicPr preferRelativeResize="0"/>
          <p:nvPr/>
        </p:nvPicPr>
        <p:blipFill rotWithShape="1">
          <a:blip r:embed="rId4">
            <a:alphaModFix/>
          </a:blip>
          <a:srcRect b="0" l="0" r="0" t="0"/>
          <a:stretch/>
        </p:blipFill>
        <p:spPr>
          <a:xfrm>
            <a:off x="4406106" y="2486570"/>
            <a:ext cx="4401792" cy="1437320"/>
          </a:xfrm>
          <a:prstGeom prst="rect">
            <a:avLst/>
          </a:prstGeom>
          <a:noFill/>
          <a:ln>
            <a:noFill/>
          </a:ln>
        </p:spPr>
      </p:pic>
      <p:pic>
        <p:nvPicPr>
          <p:cNvPr id="350" name="Google Shape;350;p24"/>
          <p:cNvPicPr preferRelativeResize="0"/>
          <p:nvPr/>
        </p:nvPicPr>
        <p:blipFill rotWithShape="1">
          <a:blip r:embed="rId5">
            <a:alphaModFix/>
          </a:blip>
          <a:srcRect b="0" l="0" r="0" t="0"/>
          <a:stretch/>
        </p:blipFill>
        <p:spPr>
          <a:xfrm>
            <a:off x="533400" y="3666418"/>
            <a:ext cx="3733800" cy="11573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5"/>
          <p:cNvSpPr txBox="1"/>
          <p:nvPr>
            <p:ph type="title"/>
          </p:nvPr>
        </p:nvSpPr>
        <p:spPr>
          <a:xfrm>
            <a:off x="357327" y="118998"/>
            <a:ext cx="33764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LiveData issue</a:t>
            </a:r>
            <a:endParaRPr sz="2400"/>
          </a:p>
        </p:txBody>
      </p:sp>
      <p:sp>
        <p:nvSpPr>
          <p:cNvPr id="356" name="Google Shape;356;p25"/>
          <p:cNvSpPr txBox="1"/>
          <p:nvPr>
            <p:ph idx="11" type="ftr"/>
          </p:nvPr>
        </p:nvSpPr>
        <p:spPr>
          <a:xfrm>
            <a:off x="2514600" y="4982607"/>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357" name="Google Shape;357;p25"/>
          <p:cNvSpPr txBox="1"/>
          <p:nvPr>
            <p:ph idx="12" type="sldNum"/>
          </p:nvPr>
        </p:nvSpPr>
        <p:spPr>
          <a:xfrm>
            <a:off x="8915400" y="4989612"/>
            <a:ext cx="3587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358" name="Google Shape;358;p25"/>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359" name="Google Shape;359;p25"/>
          <p:cNvSpPr txBox="1"/>
          <p:nvPr/>
        </p:nvSpPr>
        <p:spPr>
          <a:xfrm>
            <a:off x="76200" y="833204"/>
            <a:ext cx="85344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Solution: You must using SingleLiveEvent or EventWrapper to handle one-time event</a:t>
            </a:r>
            <a:endParaRPr/>
          </a:p>
        </p:txBody>
      </p:sp>
      <p:sp>
        <p:nvSpPr>
          <p:cNvPr id="360" name="Google Shape;360;p25"/>
          <p:cNvSpPr txBox="1"/>
          <p:nvPr/>
        </p:nvSpPr>
        <p:spPr>
          <a:xfrm>
            <a:off x="4495800" y="3968714"/>
            <a:ext cx="31095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 more deteil: refer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here</a:t>
            </a:r>
            <a:endParaRPr sz="1800">
              <a:solidFill>
                <a:schemeClr val="dk1"/>
              </a:solidFill>
              <a:latin typeface="Calibri"/>
              <a:ea typeface="Calibri"/>
              <a:cs typeface="Calibri"/>
              <a:sym typeface="Calibri"/>
            </a:endParaRPr>
          </a:p>
        </p:txBody>
      </p:sp>
      <p:pic>
        <p:nvPicPr>
          <p:cNvPr id="361" name="Google Shape;361;p25"/>
          <p:cNvPicPr preferRelativeResize="0"/>
          <p:nvPr/>
        </p:nvPicPr>
        <p:blipFill rotWithShape="1">
          <a:blip r:embed="rId4">
            <a:alphaModFix/>
          </a:blip>
          <a:srcRect b="0" l="0" r="0" t="0"/>
          <a:stretch/>
        </p:blipFill>
        <p:spPr>
          <a:xfrm>
            <a:off x="4611757" y="1352550"/>
            <a:ext cx="4151243" cy="2545611"/>
          </a:xfrm>
          <a:prstGeom prst="rect">
            <a:avLst/>
          </a:prstGeom>
          <a:noFill/>
          <a:ln>
            <a:noFill/>
          </a:ln>
        </p:spPr>
      </p:pic>
      <p:pic>
        <p:nvPicPr>
          <p:cNvPr id="362" name="Google Shape;362;p25"/>
          <p:cNvPicPr preferRelativeResize="0"/>
          <p:nvPr/>
        </p:nvPicPr>
        <p:blipFill rotWithShape="1">
          <a:blip r:embed="rId5">
            <a:alphaModFix/>
          </a:blip>
          <a:srcRect b="0" l="0" r="0" t="0"/>
          <a:stretch/>
        </p:blipFill>
        <p:spPr>
          <a:xfrm>
            <a:off x="219180" y="1202536"/>
            <a:ext cx="3652765" cy="1977059"/>
          </a:xfrm>
          <a:prstGeom prst="rect">
            <a:avLst/>
          </a:prstGeom>
          <a:noFill/>
          <a:ln>
            <a:noFill/>
          </a:ln>
        </p:spPr>
      </p:pic>
      <p:pic>
        <p:nvPicPr>
          <p:cNvPr id="363" name="Google Shape;363;p25"/>
          <p:cNvPicPr preferRelativeResize="0"/>
          <p:nvPr/>
        </p:nvPicPr>
        <p:blipFill rotWithShape="1">
          <a:blip r:embed="rId6">
            <a:alphaModFix/>
          </a:blip>
          <a:srcRect b="0" l="0" r="0" t="0"/>
          <a:stretch/>
        </p:blipFill>
        <p:spPr>
          <a:xfrm>
            <a:off x="219180" y="3252426"/>
            <a:ext cx="3929928" cy="1657350"/>
          </a:xfrm>
          <a:prstGeom prst="rect">
            <a:avLst/>
          </a:prstGeom>
          <a:noFill/>
          <a:ln>
            <a:noFill/>
          </a:ln>
        </p:spPr>
      </p:pic>
      <p:sp>
        <p:nvSpPr>
          <p:cNvPr id="364" name="Google Shape;364;p25"/>
          <p:cNvSpPr txBox="1"/>
          <p:nvPr/>
        </p:nvSpPr>
        <p:spPr>
          <a:xfrm>
            <a:off x="4495800" y="4241330"/>
            <a:ext cx="36814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Problem source code: </a:t>
            </a:r>
            <a:r>
              <a:rPr lang="en-US" sz="1800" u="sng">
                <a:solidFill>
                  <a:schemeClr val="dk1"/>
                </a:solidFill>
                <a:latin typeface="Calibri"/>
                <a:ea typeface="Calibri"/>
                <a:cs typeface="Calibri"/>
                <a:sym typeface="Calibri"/>
                <a:hlinkClick r:id="rId7">
                  <a:extLst>
                    <a:ext uri="{A12FA001-AC4F-418D-AE19-62706E023703}">
                      <ahyp:hlinkClr val="tx"/>
                    </a:ext>
                  </a:extLst>
                </a:hlinkClick>
              </a:rPr>
              <a:t>here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Solution source code: </a:t>
            </a:r>
            <a:r>
              <a:rPr lang="en-US" sz="1800" u="sng">
                <a:solidFill>
                  <a:schemeClr val="dk1"/>
                </a:solidFill>
                <a:latin typeface="Calibri"/>
                <a:ea typeface="Calibri"/>
                <a:cs typeface="Calibri"/>
                <a:sym typeface="Calibri"/>
                <a:hlinkClick r:id="rId8">
                  <a:extLst>
                    <a:ext uri="{A12FA001-AC4F-418D-AE19-62706E023703}">
                      <ahyp:hlinkClr val="tx"/>
                    </a:ext>
                  </a:extLst>
                </a:hlinkClick>
              </a:rPr>
              <a:t>here</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6"/>
          <p:cNvSpPr txBox="1"/>
          <p:nvPr/>
        </p:nvSpPr>
        <p:spPr>
          <a:xfrm>
            <a:off x="7862316" y="4827373"/>
            <a:ext cx="977265" cy="179705"/>
          </a:xfrm>
          <a:prstGeom prst="rect">
            <a:avLst/>
          </a:prstGeom>
          <a:noFill/>
          <a:ln>
            <a:noFill/>
          </a:ln>
        </p:spPr>
        <p:txBody>
          <a:bodyPr anchorCtr="0" anchor="t" bIns="0" lIns="0" spcFirstLastPara="1" rIns="0" wrap="square" tIns="40625">
            <a:spAutoFit/>
          </a:bodyPr>
          <a:lstStyle/>
          <a:p>
            <a:pPr indent="0" lvl="0" marL="0" marR="0" rtl="0" algn="l">
              <a:lnSpc>
                <a:spcPct val="100000"/>
              </a:lnSpc>
              <a:spcBef>
                <a:spcPts val="0"/>
              </a:spcBef>
              <a:spcAft>
                <a:spcPts val="0"/>
              </a:spcAft>
              <a:buNone/>
            </a:pPr>
            <a:r>
              <a:rPr lang="en-US" sz="900">
                <a:solidFill>
                  <a:srgbClr val="FFFFFF"/>
                </a:solidFill>
                <a:latin typeface="Arial"/>
                <a:ea typeface="Arial"/>
                <a:cs typeface="Arial"/>
                <a:sym typeface="Arial"/>
              </a:rPr>
              <a:t>Confidential	</a:t>
            </a:r>
            <a:r>
              <a:rPr baseline="30000" lang="en-US" sz="1125">
                <a:solidFill>
                  <a:srgbClr val="445369"/>
                </a:solidFill>
                <a:latin typeface="Arial"/>
                <a:ea typeface="Arial"/>
                <a:cs typeface="Arial"/>
                <a:sym typeface="Arial"/>
              </a:rPr>
              <a:t>5</a:t>
            </a:r>
            <a:endParaRPr baseline="30000" sz="1125">
              <a:solidFill>
                <a:schemeClr val="dk1"/>
              </a:solidFill>
              <a:latin typeface="Arial"/>
              <a:ea typeface="Arial"/>
              <a:cs typeface="Arial"/>
              <a:sym typeface="Arial"/>
            </a:endParaRPr>
          </a:p>
        </p:txBody>
      </p:sp>
      <p:sp>
        <p:nvSpPr>
          <p:cNvPr id="370" name="Google Shape;370;p26"/>
          <p:cNvSpPr/>
          <p:nvPr/>
        </p:nvSpPr>
        <p:spPr>
          <a:xfrm>
            <a:off x="8321040" y="205676"/>
            <a:ext cx="490727" cy="360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26"/>
          <p:cNvSpPr/>
          <p:nvPr/>
        </p:nvSpPr>
        <p:spPr>
          <a:xfrm>
            <a:off x="0" y="1522"/>
            <a:ext cx="1424940" cy="51419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2" name="Google Shape;372;p26"/>
          <p:cNvGrpSpPr/>
          <p:nvPr/>
        </p:nvGrpSpPr>
        <p:grpSpPr>
          <a:xfrm>
            <a:off x="1523" y="0"/>
            <a:ext cx="9142475" cy="5143498"/>
            <a:chOff x="1523" y="0"/>
            <a:chExt cx="9142475" cy="5143498"/>
          </a:xfrm>
        </p:grpSpPr>
        <p:sp>
          <p:nvSpPr>
            <p:cNvPr id="373" name="Google Shape;373;p26"/>
            <p:cNvSpPr/>
            <p:nvPr/>
          </p:nvSpPr>
          <p:spPr>
            <a:xfrm>
              <a:off x="3086099" y="0"/>
              <a:ext cx="6057899" cy="514349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26"/>
            <p:cNvSpPr/>
            <p:nvPr/>
          </p:nvSpPr>
          <p:spPr>
            <a:xfrm>
              <a:off x="1524" y="1523"/>
              <a:ext cx="9140952" cy="51419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26"/>
            <p:cNvSpPr/>
            <p:nvPr/>
          </p:nvSpPr>
          <p:spPr>
            <a:xfrm>
              <a:off x="1523" y="0"/>
              <a:ext cx="5724525" cy="5142230"/>
            </a:xfrm>
            <a:custGeom>
              <a:rect b="b" l="l" r="r" t="t"/>
              <a:pathLst>
                <a:path extrusionOk="0" h="5142230" w="5724525">
                  <a:moveTo>
                    <a:pt x="3122694" y="0"/>
                  </a:moveTo>
                  <a:lnTo>
                    <a:pt x="0" y="0"/>
                  </a:lnTo>
                  <a:lnTo>
                    <a:pt x="0" y="5141975"/>
                  </a:lnTo>
                  <a:lnTo>
                    <a:pt x="5724144" y="5141975"/>
                  </a:lnTo>
                  <a:lnTo>
                    <a:pt x="3122694" y="0"/>
                  </a:lnTo>
                  <a:close/>
                </a:path>
              </a:pathLst>
            </a:custGeom>
            <a:solidFill>
              <a:srgbClr val="1885AE">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6" name="Google Shape;376;p26"/>
          <p:cNvSpPr txBox="1"/>
          <p:nvPr>
            <p:ph type="title"/>
          </p:nvPr>
        </p:nvSpPr>
        <p:spPr>
          <a:xfrm>
            <a:off x="642066" y="3368264"/>
            <a:ext cx="5472982" cy="763735"/>
          </a:xfrm>
          <a:prstGeom prst="rect">
            <a:avLst/>
          </a:prstGeom>
          <a:noFill/>
          <a:ln>
            <a:noFill/>
          </a:ln>
        </p:spPr>
        <p:txBody>
          <a:bodyPr anchorCtr="0" anchor="t" bIns="0" lIns="0" spcFirstLastPara="1" rIns="0" wrap="square" tIns="164450">
            <a:spAutoFit/>
          </a:bodyPr>
          <a:lstStyle/>
          <a:p>
            <a:pPr indent="0" lvl="0" marL="12700" marR="5080" rtl="0" algn="l">
              <a:lnSpc>
                <a:spcPct val="124249"/>
              </a:lnSpc>
              <a:spcBef>
                <a:spcPts val="0"/>
              </a:spcBef>
              <a:spcAft>
                <a:spcPts val="0"/>
              </a:spcAft>
              <a:buNone/>
            </a:pPr>
            <a:r>
              <a:rPr lang="en-US" sz="4000">
                <a:solidFill>
                  <a:srgbClr val="FFFFFF"/>
                </a:solidFill>
              </a:rPr>
              <a:t>Lifecycle - Aware</a:t>
            </a:r>
            <a:endParaRPr sz="4000"/>
          </a:p>
        </p:txBody>
      </p:sp>
      <p:grpSp>
        <p:nvGrpSpPr>
          <p:cNvPr id="377" name="Google Shape;377;p26"/>
          <p:cNvGrpSpPr/>
          <p:nvPr/>
        </p:nvGrpSpPr>
        <p:grpSpPr>
          <a:xfrm>
            <a:off x="381000" y="2647950"/>
            <a:ext cx="1845564" cy="1676400"/>
            <a:chOff x="498348" y="2528316"/>
            <a:chExt cx="1845564" cy="1676400"/>
          </a:xfrm>
        </p:grpSpPr>
        <p:sp>
          <p:nvSpPr>
            <p:cNvPr id="378" name="Google Shape;378;p26"/>
            <p:cNvSpPr/>
            <p:nvPr/>
          </p:nvSpPr>
          <p:spPr>
            <a:xfrm>
              <a:off x="498348" y="3099816"/>
              <a:ext cx="62865" cy="1104900"/>
            </a:xfrm>
            <a:custGeom>
              <a:rect b="b" l="l" r="r" t="t"/>
              <a:pathLst>
                <a:path extrusionOk="0" h="1104900" w="62865">
                  <a:moveTo>
                    <a:pt x="62484" y="0"/>
                  </a:moveTo>
                  <a:lnTo>
                    <a:pt x="0" y="0"/>
                  </a:lnTo>
                  <a:lnTo>
                    <a:pt x="0" y="1104900"/>
                  </a:lnTo>
                  <a:lnTo>
                    <a:pt x="62484" y="1104900"/>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6"/>
            <p:cNvSpPr/>
            <p:nvPr/>
          </p:nvSpPr>
          <p:spPr>
            <a:xfrm>
              <a:off x="498348" y="2598420"/>
              <a:ext cx="615696" cy="4523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26"/>
            <p:cNvSpPr/>
            <p:nvPr/>
          </p:nvSpPr>
          <p:spPr>
            <a:xfrm>
              <a:off x="1211580" y="2583180"/>
              <a:ext cx="0" cy="402590"/>
            </a:xfrm>
            <a:custGeom>
              <a:rect b="b" l="l" r="r" t="t"/>
              <a:pathLst>
                <a:path extrusionOk="0" h="402589" w="120000">
                  <a:moveTo>
                    <a:pt x="0" y="0"/>
                  </a:moveTo>
                  <a:lnTo>
                    <a:pt x="0" y="40220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26"/>
            <p:cNvSpPr/>
            <p:nvPr/>
          </p:nvSpPr>
          <p:spPr>
            <a:xfrm>
              <a:off x="1164336" y="2528316"/>
              <a:ext cx="1179576" cy="4907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txBox="1"/>
          <p:nvPr>
            <p:ph type="title"/>
          </p:nvPr>
        </p:nvSpPr>
        <p:spPr>
          <a:xfrm>
            <a:off x="357327" y="118998"/>
            <a:ext cx="22334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5. Lifecycles</a:t>
            </a:r>
            <a:endParaRPr sz="2400"/>
          </a:p>
        </p:txBody>
      </p:sp>
      <p:sp>
        <p:nvSpPr>
          <p:cNvPr id="387" name="Google Shape;387;p27"/>
          <p:cNvSpPr txBox="1"/>
          <p:nvPr>
            <p:ph idx="11" type="ftr"/>
          </p:nvPr>
        </p:nvSpPr>
        <p:spPr>
          <a:xfrm>
            <a:off x="2514600" y="4982607"/>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388" name="Google Shape;388;p27"/>
          <p:cNvSpPr txBox="1"/>
          <p:nvPr>
            <p:ph idx="12" type="sldNum"/>
          </p:nvPr>
        </p:nvSpPr>
        <p:spPr>
          <a:xfrm>
            <a:off x="8915400" y="4989612"/>
            <a:ext cx="3587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389" name="Google Shape;389;p27"/>
          <p:cNvSpPr txBox="1"/>
          <p:nvPr/>
        </p:nvSpPr>
        <p:spPr>
          <a:xfrm>
            <a:off x="357327" y="875791"/>
            <a:ext cx="8405673" cy="3452227"/>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Lifecycle-aware components perform actions in response to a change in the lifecycle status of another component, such as activities and fragments. These components help you produce better-organized, and often lighter-weight code, that is easier to maintain.</a:t>
            </a:r>
            <a:endParaRPr/>
          </a:p>
          <a:p>
            <a:pPr indent="-215900" lvl="0" marL="355600" marR="0" rtl="0" algn="l">
              <a:lnSpc>
                <a:spcPct val="100000"/>
              </a:lnSpc>
              <a:spcBef>
                <a:spcPts val="100"/>
              </a:spcBef>
              <a:spcAft>
                <a:spcPts val="0"/>
              </a:spcAft>
              <a:buClr>
                <a:schemeClr val="dk1"/>
              </a:buClr>
              <a:buSzPts val="2000"/>
              <a:buFont typeface="Noto Sans Symbols"/>
              <a:buNone/>
            </a:pPr>
            <a:r>
              <a:t/>
            </a:r>
            <a:endParaRPr sz="2000">
              <a:solidFill>
                <a:schemeClr val="dk1"/>
              </a:solidFill>
              <a:latin typeface="Arial"/>
              <a:ea typeface="Arial"/>
              <a:cs typeface="Arial"/>
              <a:sym typeface="Arial"/>
            </a:endParaRPr>
          </a:p>
          <a:p>
            <a:pPr indent="-342900" lvl="0" marL="355600" marR="0" rtl="0" algn="l">
              <a:lnSpc>
                <a:spcPct val="100000"/>
              </a:lnSpc>
              <a:spcBef>
                <a:spcPts val="10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There are 3 main class that we will deal with:</a:t>
            </a:r>
            <a:endParaRPr/>
          </a:p>
          <a:p>
            <a:pPr indent="-285750" lvl="1" marL="742950" marR="0" rtl="0" algn="l">
              <a:lnSpc>
                <a:spcPct val="15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LifeCycle</a:t>
            </a:r>
            <a:endParaRPr b="0" i="0" sz="1800" u="none" cap="none" strike="noStrike">
              <a:solidFill>
                <a:schemeClr val="dk1"/>
              </a:solidFill>
              <a:latin typeface="Calibri"/>
              <a:ea typeface="Calibri"/>
              <a:cs typeface="Calibri"/>
              <a:sym typeface="Calibri"/>
            </a:endParaRPr>
          </a:p>
          <a:p>
            <a:pPr indent="-285750" lvl="1" marL="742950" marR="0" rtl="0" algn="l">
              <a:lnSpc>
                <a:spcPct val="15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LifeCycleOwner</a:t>
            </a:r>
            <a:endParaRPr b="0" i="0" sz="1800" u="none" cap="none" strike="noStrike">
              <a:solidFill>
                <a:schemeClr val="dk1"/>
              </a:solidFill>
              <a:latin typeface="Calibri"/>
              <a:ea typeface="Calibri"/>
              <a:cs typeface="Calibri"/>
              <a:sym typeface="Calibri"/>
            </a:endParaRPr>
          </a:p>
          <a:p>
            <a:pPr indent="-285750" lvl="1" marL="742950" marR="0" rtl="0" algn="l">
              <a:lnSpc>
                <a:spcPct val="15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LifeCycleObserver</a:t>
            </a:r>
            <a:endParaRPr b="0" i="0" sz="1800" u="none" cap="none" strike="noStrike">
              <a:solidFill>
                <a:schemeClr val="dk1"/>
              </a:solidFill>
              <a:latin typeface="Calibri"/>
              <a:ea typeface="Calibri"/>
              <a:cs typeface="Calibri"/>
              <a:sym typeface="Calibri"/>
            </a:endParaRPr>
          </a:p>
          <a:p>
            <a:pPr indent="-215900" lvl="1" marL="812800" marR="0" rtl="0" algn="l">
              <a:spcBef>
                <a:spcPts val="100"/>
              </a:spcBef>
              <a:spcAft>
                <a:spcPts val="0"/>
              </a:spcAft>
              <a:buClr>
                <a:schemeClr val="dk1"/>
              </a:buClr>
              <a:buSzPts val="2000"/>
              <a:buFont typeface="Noto Sans Symbols"/>
              <a:buNone/>
            </a:pPr>
            <a:r>
              <a:t/>
            </a:r>
            <a:endParaRPr b="0" i="0" sz="2000" u="none" cap="none" strike="noStrike">
              <a:solidFill>
                <a:schemeClr val="dk1"/>
              </a:solidFill>
              <a:latin typeface="Arial"/>
              <a:ea typeface="Arial"/>
              <a:cs typeface="Arial"/>
              <a:sym typeface="Arial"/>
            </a:endParaRPr>
          </a:p>
        </p:txBody>
      </p:sp>
      <p:sp>
        <p:nvSpPr>
          <p:cNvPr id="390" name="Google Shape;390;p27"/>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8"/>
          <p:cNvSpPr txBox="1"/>
          <p:nvPr/>
        </p:nvSpPr>
        <p:spPr>
          <a:xfrm>
            <a:off x="357327" y="118998"/>
            <a:ext cx="346900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Lifecycle</a:t>
            </a:r>
            <a:endParaRPr sz="2400">
              <a:solidFill>
                <a:schemeClr val="dk1"/>
              </a:solidFill>
              <a:latin typeface="Arial"/>
              <a:ea typeface="Arial"/>
              <a:cs typeface="Arial"/>
              <a:sym typeface="Arial"/>
            </a:endParaRPr>
          </a:p>
        </p:txBody>
      </p:sp>
      <p:sp>
        <p:nvSpPr>
          <p:cNvPr id="397" name="Google Shape;397;p28"/>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398" name="Google Shape;398;p28"/>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399" name="Google Shape;399;p28"/>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400" name="Google Shape;400;p28"/>
          <p:cNvSpPr txBox="1"/>
          <p:nvPr/>
        </p:nvSpPr>
        <p:spPr>
          <a:xfrm>
            <a:off x="152400" y="819150"/>
            <a:ext cx="8686800" cy="203132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 </a:t>
            </a:r>
            <a:r>
              <a:rPr b="1" lang="en-US" sz="1800">
                <a:solidFill>
                  <a:schemeClr val="dk1"/>
                </a:solidFill>
                <a:latin typeface="Calibri"/>
                <a:ea typeface="Calibri"/>
                <a:cs typeface="Calibri"/>
                <a:sym typeface="Calibri"/>
              </a:rPr>
              <a:t>LifeCycle</a:t>
            </a:r>
            <a:r>
              <a:rPr lang="en-US" sz="1800">
                <a:solidFill>
                  <a:schemeClr val="dk1"/>
                </a:solidFill>
                <a:latin typeface="Calibri"/>
                <a:ea typeface="Calibri"/>
                <a:cs typeface="Calibri"/>
                <a:sym typeface="Calibri"/>
              </a:rPr>
              <a:t> object is an object that can retrieve information about the current lifecycle of an </a:t>
            </a:r>
            <a:r>
              <a:rPr b="1" lang="en-US" sz="1800">
                <a:solidFill>
                  <a:schemeClr val="dk1"/>
                </a:solidFill>
                <a:latin typeface="Calibri"/>
                <a:ea typeface="Calibri"/>
                <a:cs typeface="Calibri"/>
                <a:sym typeface="Calibri"/>
              </a:rPr>
              <a:t>LifeCycleOwner, </a:t>
            </a:r>
            <a:r>
              <a:rPr lang="en-US" sz="1800">
                <a:solidFill>
                  <a:schemeClr val="dk1"/>
                </a:solidFill>
                <a:latin typeface="Calibri"/>
                <a:ea typeface="Calibri"/>
                <a:cs typeface="Calibri"/>
                <a:sym typeface="Calibri"/>
              </a:rPr>
              <a:t>typically the owner would be an Activity or a fragment.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LifeCycle objects provides information about the lifecycle of the owner in the terms of </a:t>
            </a:r>
            <a:r>
              <a:rPr b="1" lang="en-US" sz="1800" u="sng">
                <a:solidFill>
                  <a:schemeClr val="dk1"/>
                </a:solidFill>
                <a:latin typeface="Calibri"/>
                <a:ea typeface="Calibri"/>
                <a:cs typeface="Calibri"/>
                <a:sym typeface="Calibri"/>
                <a:hlinkClick r:id="rId3">
                  <a:extLst>
                    <a:ext uri="{A12FA001-AC4F-418D-AE19-62706E023703}">
                      <ahyp:hlinkClr val="tx"/>
                    </a:ext>
                  </a:extLst>
                </a:hlinkClick>
              </a:rPr>
              <a:t>Events</a:t>
            </a:r>
            <a:r>
              <a:rPr lang="en-US" sz="1800">
                <a:solidFill>
                  <a:schemeClr val="dk1"/>
                </a:solidFill>
                <a:latin typeface="Calibri"/>
                <a:ea typeface="Calibri"/>
                <a:cs typeface="Calibri"/>
                <a:sym typeface="Calibri"/>
              </a:rPr>
              <a:t> and </a:t>
            </a:r>
            <a:r>
              <a:rPr b="1" lang="en-US" sz="1800" u="sng">
                <a:solidFill>
                  <a:schemeClr val="dk1"/>
                </a:solidFill>
                <a:latin typeface="Calibri"/>
                <a:ea typeface="Calibri"/>
                <a:cs typeface="Calibri"/>
                <a:sym typeface="Calibri"/>
                <a:hlinkClick r:id="rId4">
                  <a:extLst>
                    <a:ext uri="{A12FA001-AC4F-418D-AE19-62706E023703}">
                      <ahyp:hlinkClr val="tx"/>
                    </a:ext>
                  </a:extLst>
                </a:hlinkClick>
              </a:rPr>
              <a:t>States</a:t>
            </a:r>
            <a:r>
              <a:rPr lang="en-U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Calibri"/>
                <a:ea typeface="Calibri"/>
                <a:cs typeface="Calibri"/>
                <a:sym typeface="Calibri"/>
              </a:rPr>
              <a:t>Events</a:t>
            </a:r>
            <a:r>
              <a:rPr lang="en-US" sz="1800">
                <a:solidFill>
                  <a:schemeClr val="dk1"/>
                </a:solidFill>
                <a:latin typeface="Calibri"/>
                <a:ea typeface="Calibri"/>
                <a:cs typeface="Calibri"/>
                <a:sym typeface="Calibri"/>
              </a:rPr>
              <a:t> are dispatched with respect to the life cycle owner events such as </a:t>
            </a:r>
            <a:r>
              <a:rPr b="1" lang="en-US" sz="1800">
                <a:solidFill>
                  <a:schemeClr val="dk1"/>
                </a:solidFill>
                <a:latin typeface="Calibri"/>
                <a:ea typeface="Calibri"/>
                <a:cs typeface="Calibri"/>
                <a:sym typeface="Calibri"/>
              </a:rPr>
              <a:t>onCreate()</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onStart()</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onStop()</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01" name="Google Shape;401;p28"/>
          <p:cNvPicPr preferRelativeResize="0"/>
          <p:nvPr/>
        </p:nvPicPr>
        <p:blipFill rotWithShape="1">
          <a:blip r:embed="rId5">
            <a:alphaModFix/>
          </a:blip>
          <a:srcRect b="0" l="0" r="0" t="0"/>
          <a:stretch/>
        </p:blipFill>
        <p:spPr>
          <a:xfrm>
            <a:off x="1447800" y="2635243"/>
            <a:ext cx="5281613" cy="209283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9"/>
          <p:cNvSpPr txBox="1"/>
          <p:nvPr/>
        </p:nvSpPr>
        <p:spPr>
          <a:xfrm>
            <a:off x="357326" y="118998"/>
            <a:ext cx="61958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LifeCycleOwner and LifeCycleObserver </a:t>
            </a:r>
            <a:endParaRPr sz="2400">
              <a:solidFill>
                <a:schemeClr val="dk1"/>
              </a:solidFill>
              <a:latin typeface="Arial"/>
              <a:ea typeface="Arial"/>
              <a:cs typeface="Arial"/>
              <a:sym typeface="Arial"/>
            </a:endParaRPr>
          </a:p>
        </p:txBody>
      </p:sp>
      <p:sp>
        <p:nvSpPr>
          <p:cNvPr id="407" name="Google Shape;407;p29"/>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408" name="Google Shape;408;p29"/>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409" name="Google Shape;409;p29"/>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410" name="Google Shape;410;p29"/>
          <p:cNvSpPr txBox="1"/>
          <p:nvPr/>
        </p:nvSpPr>
        <p:spPr>
          <a:xfrm>
            <a:off x="152400" y="584988"/>
            <a:ext cx="8458200" cy="37856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LifeCycleOwner</a:t>
            </a:r>
            <a:r>
              <a:rPr lang="en-US" sz="1800">
                <a:solidFill>
                  <a:schemeClr val="dk1"/>
                </a:solidFill>
                <a:latin typeface="Calibri"/>
                <a:ea typeface="Calibri"/>
                <a:cs typeface="Calibri"/>
                <a:sym typeface="Calibri"/>
              </a:rPr>
              <a:t>:</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Any class that implements the LifeCycleOwner interface indicates that it has Android LifeCycle.</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For example, starting from Support Library 26.1.0 Fragments and Activities implement the LifeCycleOwner interface.</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We can create custom LifeCycleOwner components by implementing the interface and using a LifeCycleRegistry as described </a:t>
            </a:r>
            <a:r>
              <a:rPr b="0" i="0" lang="en-US" sz="1800" u="sng" cap="none" strike="noStrike">
                <a:solidFill>
                  <a:schemeClr val="dk1"/>
                </a:solidFill>
                <a:latin typeface="Calibri"/>
                <a:ea typeface="Calibri"/>
                <a:cs typeface="Calibri"/>
                <a:sym typeface="Calibri"/>
                <a:hlinkClick r:id="rId3">
                  <a:extLst>
                    <a:ext uri="{A12FA001-AC4F-418D-AE19-62706E023703}">
                      <ahyp:hlinkClr val="tx"/>
                    </a:ext>
                  </a:extLst>
                </a:hlinkClick>
              </a:rPr>
              <a:t>here</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LifeCicycleObserver:  It’s a marker interface that indicates that the implementing interface is a </a:t>
            </a:r>
            <a:r>
              <a:rPr b="1" lang="en-US" sz="1800" u="sng">
                <a:solidFill>
                  <a:schemeClr val="dk1"/>
                </a:solidFill>
                <a:latin typeface="Calibri"/>
                <a:ea typeface="Calibri"/>
                <a:cs typeface="Calibri"/>
                <a:sym typeface="Calibri"/>
                <a:hlinkClick r:id="rId4">
                  <a:extLst>
                    <a:ext uri="{A12FA001-AC4F-418D-AE19-62706E023703}">
                      <ahyp:hlinkClr val="tx"/>
                    </a:ext>
                  </a:extLst>
                </a:hlinkClick>
              </a:rPr>
              <a:t>LifeCycleObserver</a:t>
            </a:r>
            <a:r>
              <a:rPr b="1" lang="en-US" sz="1800" u="sng">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We can use the OnLifecycleEvent annotations to define action corresponding to lifecycle event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357327" y="118998"/>
            <a:ext cx="178625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Jetpack</a:t>
            </a:r>
            <a:endParaRPr sz="2400"/>
          </a:p>
        </p:txBody>
      </p:sp>
      <p:sp>
        <p:nvSpPr>
          <p:cNvPr id="80" name="Google Shape;80;p3"/>
          <p:cNvSpPr txBox="1"/>
          <p:nvPr/>
        </p:nvSpPr>
        <p:spPr>
          <a:xfrm>
            <a:off x="357327" y="819150"/>
            <a:ext cx="8276768" cy="843821"/>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Jetpack is a suite of libraries to help developers follow best practices, reduce boilerplate code, and write code that works consistently across Android versions and devices so that developers can focus on the code they care about</a:t>
            </a:r>
            <a:endParaRPr sz="2400">
              <a:solidFill>
                <a:schemeClr val="dk1"/>
              </a:solidFill>
              <a:latin typeface="Arial"/>
              <a:ea typeface="Arial"/>
              <a:cs typeface="Arial"/>
              <a:sym typeface="Arial"/>
            </a:endParaRPr>
          </a:p>
        </p:txBody>
      </p:sp>
      <p:pic>
        <p:nvPicPr>
          <p:cNvPr id="81" name="Google Shape;81;p3"/>
          <p:cNvPicPr preferRelativeResize="0"/>
          <p:nvPr/>
        </p:nvPicPr>
        <p:blipFill rotWithShape="1">
          <a:blip r:embed="rId3">
            <a:alphaModFix/>
          </a:blip>
          <a:srcRect b="0" l="0" r="0" t="0"/>
          <a:stretch/>
        </p:blipFill>
        <p:spPr>
          <a:xfrm>
            <a:off x="1371600" y="1754825"/>
            <a:ext cx="6019800" cy="3039999"/>
          </a:xfrm>
          <a:prstGeom prst="rect">
            <a:avLst/>
          </a:prstGeom>
          <a:noFill/>
          <a:ln>
            <a:noFill/>
          </a:ln>
        </p:spPr>
      </p:pic>
      <p:sp>
        <p:nvSpPr>
          <p:cNvPr id="82" name="Google Shape;82;p3"/>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83" name="Google Shape;83;p3"/>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84" name="Google Shape;84;p3"/>
          <p:cNvSpPr txBox="1"/>
          <p:nvPr>
            <p:ph idx="12" type="sldNum"/>
          </p:nvPr>
        </p:nvSpPr>
        <p:spPr>
          <a:xfrm>
            <a:off x="8983704" y="4965065"/>
            <a:ext cx="153670"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0"/>
          <p:cNvSpPr txBox="1"/>
          <p:nvPr/>
        </p:nvSpPr>
        <p:spPr>
          <a:xfrm>
            <a:off x="7862316" y="4827373"/>
            <a:ext cx="977265" cy="179705"/>
          </a:xfrm>
          <a:prstGeom prst="rect">
            <a:avLst/>
          </a:prstGeom>
          <a:noFill/>
          <a:ln>
            <a:noFill/>
          </a:ln>
        </p:spPr>
        <p:txBody>
          <a:bodyPr anchorCtr="0" anchor="t" bIns="0" lIns="0" spcFirstLastPara="1" rIns="0" wrap="square" tIns="40625">
            <a:spAutoFit/>
          </a:bodyPr>
          <a:lstStyle/>
          <a:p>
            <a:pPr indent="0" lvl="0" marL="0" marR="0" rtl="0" algn="l">
              <a:lnSpc>
                <a:spcPct val="100000"/>
              </a:lnSpc>
              <a:spcBef>
                <a:spcPts val="0"/>
              </a:spcBef>
              <a:spcAft>
                <a:spcPts val="0"/>
              </a:spcAft>
              <a:buNone/>
            </a:pPr>
            <a:r>
              <a:rPr lang="en-US" sz="900">
                <a:solidFill>
                  <a:srgbClr val="FFFFFF"/>
                </a:solidFill>
                <a:latin typeface="Arial"/>
                <a:ea typeface="Arial"/>
                <a:cs typeface="Arial"/>
                <a:sym typeface="Arial"/>
              </a:rPr>
              <a:t>Confidential	</a:t>
            </a:r>
            <a:r>
              <a:rPr baseline="30000" lang="en-US" sz="1125">
                <a:solidFill>
                  <a:srgbClr val="445369"/>
                </a:solidFill>
                <a:latin typeface="Arial"/>
                <a:ea typeface="Arial"/>
                <a:cs typeface="Arial"/>
                <a:sym typeface="Arial"/>
              </a:rPr>
              <a:t>5</a:t>
            </a:r>
            <a:endParaRPr baseline="30000" sz="1125">
              <a:solidFill>
                <a:schemeClr val="dk1"/>
              </a:solidFill>
              <a:latin typeface="Arial"/>
              <a:ea typeface="Arial"/>
              <a:cs typeface="Arial"/>
              <a:sym typeface="Arial"/>
            </a:endParaRPr>
          </a:p>
        </p:txBody>
      </p:sp>
      <p:sp>
        <p:nvSpPr>
          <p:cNvPr id="416" name="Google Shape;416;p30"/>
          <p:cNvSpPr/>
          <p:nvPr/>
        </p:nvSpPr>
        <p:spPr>
          <a:xfrm>
            <a:off x="8321040" y="205676"/>
            <a:ext cx="490727" cy="360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30"/>
          <p:cNvSpPr/>
          <p:nvPr/>
        </p:nvSpPr>
        <p:spPr>
          <a:xfrm>
            <a:off x="0" y="1522"/>
            <a:ext cx="1424940" cy="51419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8" name="Google Shape;418;p30"/>
          <p:cNvGrpSpPr/>
          <p:nvPr/>
        </p:nvGrpSpPr>
        <p:grpSpPr>
          <a:xfrm>
            <a:off x="1523" y="0"/>
            <a:ext cx="9142475" cy="5143498"/>
            <a:chOff x="1523" y="0"/>
            <a:chExt cx="9142475" cy="5143498"/>
          </a:xfrm>
        </p:grpSpPr>
        <p:sp>
          <p:nvSpPr>
            <p:cNvPr id="419" name="Google Shape;419;p30"/>
            <p:cNvSpPr/>
            <p:nvPr/>
          </p:nvSpPr>
          <p:spPr>
            <a:xfrm>
              <a:off x="3086099" y="0"/>
              <a:ext cx="6057899" cy="514349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30"/>
            <p:cNvSpPr/>
            <p:nvPr/>
          </p:nvSpPr>
          <p:spPr>
            <a:xfrm>
              <a:off x="1524" y="1523"/>
              <a:ext cx="9140952" cy="51419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30"/>
            <p:cNvSpPr/>
            <p:nvPr/>
          </p:nvSpPr>
          <p:spPr>
            <a:xfrm>
              <a:off x="1523" y="0"/>
              <a:ext cx="5724525" cy="5142230"/>
            </a:xfrm>
            <a:custGeom>
              <a:rect b="b" l="l" r="r" t="t"/>
              <a:pathLst>
                <a:path extrusionOk="0" h="5142230" w="5724525">
                  <a:moveTo>
                    <a:pt x="3122694" y="0"/>
                  </a:moveTo>
                  <a:lnTo>
                    <a:pt x="0" y="0"/>
                  </a:lnTo>
                  <a:lnTo>
                    <a:pt x="0" y="5141975"/>
                  </a:lnTo>
                  <a:lnTo>
                    <a:pt x="5724144" y="5141975"/>
                  </a:lnTo>
                  <a:lnTo>
                    <a:pt x="3122694" y="0"/>
                  </a:lnTo>
                  <a:close/>
                </a:path>
              </a:pathLst>
            </a:custGeom>
            <a:solidFill>
              <a:srgbClr val="1885AE">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2" name="Google Shape;422;p30"/>
          <p:cNvSpPr txBox="1"/>
          <p:nvPr>
            <p:ph type="title"/>
          </p:nvPr>
        </p:nvSpPr>
        <p:spPr>
          <a:xfrm>
            <a:off x="678572" y="3821878"/>
            <a:ext cx="4370426" cy="807272"/>
          </a:xfrm>
          <a:prstGeom prst="rect">
            <a:avLst/>
          </a:prstGeom>
          <a:noFill/>
          <a:ln>
            <a:noFill/>
          </a:ln>
        </p:spPr>
        <p:txBody>
          <a:bodyPr anchorCtr="0" anchor="t" bIns="0" lIns="0" spcFirstLastPara="1" rIns="0" wrap="square" tIns="164450">
            <a:spAutoFit/>
          </a:bodyPr>
          <a:lstStyle/>
          <a:p>
            <a:pPr indent="0" lvl="0" marL="12700" marR="5080" rtl="0" algn="l">
              <a:lnSpc>
                <a:spcPct val="96504"/>
              </a:lnSpc>
              <a:spcBef>
                <a:spcPts val="0"/>
              </a:spcBef>
              <a:spcAft>
                <a:spcPts val="0"/>
              </a:spcAft>
              <a:buNone/>
            </a:pPr>
            <a:r>
              <a:rPr lang="en-US" sz="5150">
                <a:solidFill>
                  <a:srgbClr val="FFFFFF"/>
                </a:solidFill>
              </a:rPr>
              <a:t>WorkManager</a:t>
            </a:r>
            <a:endParaRPr sz="5150"/>
          </a:p>
        </p:txBody>
      </p:sp>
      <p:grpSp>
        <p:nvGrpSpPr>
          <p:cNvPr id="423" name="Google Shape;423;p30"/>
          <p:cNvGrpSpPr/>
          <p:nvPr/>
        </p:nvGrpSpPr>
        <p:grpSpPr>
          <a:xfrm>
            <a:off x="384036" y="3105150"/>
            <a:ext cx="2130564" cy="1677710"/>
            <a:chOff x="498348" y="2528316"/>
            <a:chExt cx="1845564" cy="1677710"/>
          </a:xfrm>
        </p:grpSpPr>
        <p:sp>
          <p:nvSpPr>
            <p:cNvPr id="424" name="Google Shape;424;p30"/>
            <p:cNvSpPr/>
            <p:nvPr/>
          </p:nvSpPr>
          <p:spPr>
            <a:xfrm>
              <a:off x="528231" y="3101126"/>
              <a:ext cx="62865" cy="1104900"/>
            </a:xfrm>
            <a:custGeom>
              <a:rect b="b" l="l" r="r" t="t"/>
              <a:pathLst>
                <a:path extrusionOk="0" h="1104900" w="62865">
                  <a:moveTo>
                    <a:pt x="62484" y="0"/>
                  </a:moveTo>
                  <a:lnTo>
                    <a:pt x="0" y="0"/>
                  </a:lnTo>
                  <a:lnTo>
                    <a:pt x="0" y="1104900"/>
                  </a:lnTo>
                  <a:lnTo>
                    <a:pt x="62484" y="1104900"/>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30"/>
            <p:cNvSpPr/>
            <p:nvPr/>
          </p:nvSpPr>
          <p:spPr>
            <a:xfrm>
              <a:off x="498348" y="2598420"/>
              <a:ext cx="615696" cy="4523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30"/>
            <p:cNvSpPr/>
            <p:nvPr/>
          </p:nvSpPr>
          <p:spPr>
            <a:xfrm>
              <a:off x="1211580" y="2583180"/>
              <a:ext cx="0" cy="402590"/>
            </a:xfrm>
            <a:custGeom>
              <a:rect b="b" l="l" r="r" t="t"/>
              <a:pathLst>
                <a:path extrusionOk="0" h="402589" w="120000">
                  <a:moveTo>
                    <a:pt x="0" y="0"/>
                  </a:moveTo>
                  <a:lnTo>
                    <a:pt x="0" y="40220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30"/>
            <p:cNvSpPr/>
            <p:nvPr/>
          </p:nvSpPr>
          <p:spPr>
            <a:xfrm>
              <a:off x="1164336" y="2528316"/>
              <a:ext cx="1179576" cy="4907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1"/>
          <p:cNvSpPr txBox="1"/>
          <p:nvPr>
            <p:ph type="title"/>
          </p:nvPr>
        </p:nvSpPr>
        <p:spPr>
          <a:xfrm>
            <a:off x="357327" y="118998"/>
            <a:ext cx="28430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6. WorkManager</a:t>
            </a:r>
            <a:endParaRPr sz="2400"/>
          </a:p>
        </p:txBody>
      </p:sp>
      <p:sp>
        <p:nvSpPr>
          <p:cNvPr id="433" name="Google Shape;433;p31"/>
          <p:cNvSpPr txBox="1"/>
          <p:nvPr>
            <p:ph idx="11" type="ftr"/>
          </p:nvPr>
        </p:nvSpPr>
        <p:spPr>
          <a:xfrm>
            <a:off x="2514600" y="4989612"/>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434" name="Google Shape;434;p31"/>
          <p:cNvSpPr txBox="1"/>
          <p:nvPr>
            <p:ph idx="12" type="sldNum"/>
          </p:nvPr>
        </p:nvSpPr>
        <p:spPr>
          <a:xfrm>
            <a:off x="8915400" y="4989233"/>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435" name="Google Shape;435;p31"/>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436" name="Google Shape;436;p31"/>
          <p:cNvPicPr preferRelativeResize="0"/>
          <p:nvPr/>
        </p:nvPicPr>
        <p:blipFill rotWithShape="1">
          <a:blip r:embed="rId3">
            <a:alphaModFix/>
          </a:blip>
          <a:srcRect b="0" l="0" r="0" t="0"/>
          <a:stretch/>
        </p:blipFill>
        <p:spPr>
          <a:xfrm>
            <a:off x="762000" y="1352550"/>
            <a:ext cx="7082839" cy="3352800"/>
          </a:xfrm>
          <a:prstGeom prst="rect">
            <a:avLst/>
          </a:prstGeom>
          <a:noFill/>
          <a:ln>
            <a:noFill/>
          </a:ln>
        </p:spPr>
      </p:pic>
      <p:sp>
        <p:nvSpPr>
          <p:cNvPr id="437" name="Google Shape;437;p31"/>
          <p:cNvSpPr txBox="1"/>
          <p:nvPr/>
        </p:nvSpPr>
        <p:spPr>
          <a:xfrm>
            <a:off x="533400" y="819150"/>
            <a:ext cx="8153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Look at below picture for Existing solutions for background tasks</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2"/>
          <p:cNvSpPr txBox="1"/>
          <p:nvPr>
            <p:ph type="title"/>
          </p:nvPr>
        </p:nvSpPr>
        <p:spPr>
          <a:xfrm>
            <a:off x="357327" y="118998"/>
            <a:ext cx="28430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WorkManager</a:t>
            </a:r>
            <a:endParaRPr sz="2400"/>
          </a:p>
        </p:txBody>
      </p:sp>
      <p:sp>
        <p:nvSpPr>
          <p:cNvPr id="443" name="Google Shape;443;p32"/>
          <p:cNvSpPr txBox="1"/>
          <p:nvPr>
            <p:ph idx="11" type="ftr"/>
          </p:nvPr>
        </p:nvSpPr>
        <p:spPr>
          <a:xfrm>
            <a:off x="2514600" y="4989612"/>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444" name="Google Shape;444;p32"/>
          <p:cNvSpPr txBox="1"/>
          <p:nvPr>
            <p:ph idx="12" type="sldNum"/>
          </p:nvPr>
        </p:nvSpPr>
        <p:spPr>
          <a:xfrm>
            <a:off x="8915400" y="4989233"/>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445" name="Google Shape;445;p32"/>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446" name="Google Shape;446;p32"/>
          <p:cNvSpPr txBox="1"/>
          <p:nvPr/>
        </p:nvSpPr>
        <p:spPr>
          <a:xfrm>
            <a:off x="76200" y="819150"/>
            <a:ext cx="8991600" cy="2308324"/>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WorkManager is recommended solution for background execution, taking into account all IOS background execution limits</a:t>
            </a:r>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work is guaranteed to run, even on app exits or the device restarts</a:t>
            </a:r>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WorkManager API is a suitable and recommended replacement for all previous Android background scheduling APIs, including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FirebaseJobDispatcher</a:t>
            </a:r>
            <a:r>
              <a:rPr lang="en-US" sz="1800">
                <a:solidFill>
                  <a:schemeClr val="dk1"/>
                </a:solidFill>
                <a:latin typeface="Calibri"/>
                <a:ea typeface="Calibri"/>
                <a:cs typeface="Calibri"/>
                <a:sym typeface="Calibri"/>
              </a:rPr>
              <a:t>,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GcmNetworkManager</a:t>
            </a:r>
            <a:r>
              <a:rPr lang="en-US" sz="1800">
                <a:solidFill>
                  <a:schemeClr val="dk1"/>
                </a:solidFill>
                <a:latin typeface="Calibri"/>
                <a:ea typeface="Calibri"/>
                <a:cs typeface="Calibri"/>
                <a:sym typeface="Calibri"/>
              </a:rPr>
              <a:t>, and </a:t>
            </a:r>
            <a:r>
              <a:rPr lang="en-US" sz="1800" u="sng">
                <a:solidFill>
                  <a:schemeClr val="dk1"/>
                </a:solidFill>
                <a:latin typeface="Calibri"/>
                <a:ea typeface="Calibri"/>
                <a:cs typeface="Calibri"/>
                <a:sym typeface="Calibri"/>
                <a:hlinkClick r:id="rId5">
                  <a:extLst>
                    <a:ext uri="{A12FA001-AC4F-418D-AE19-62706E023703}">
                      <ahyp:hlinkClr val="tx"/>
                    </a:ext>
                  </a:extLst>
                </a:hlinkClick>
              </a:rPr>
              <a:t>Job Scheduler</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Works with and without Google Play Services</a:t>
            </a:r>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It should be used for all defferrable or guaranteed background work</a:t>
            </a:r>
            <a:endParaRPr sz="1800">
              <a:solidFill>
                <a:schemeClr val="dk1"/>
              </a:solidFill>
              <a:latin typeface="Calibri"/>
              <a:ea typeface="Calibri"/>
              <a:cs typeface="Calibri"/>
              <a:sym typeface="Calibri"/>
            </a:endParaRPr>
          </a:p>
        </p:txBody>
      </p:sp>
      <p:pic>
        <p:nvPicPr>
          <p:cNvPr id="447" name="Google Shape;447;p32"/>
          <p:cNvPicPr preferRelativeResize="0"/>
          <p:nvPr/>
        </p:nvPicPr>
        <p:blipFill rotWithShape="1">
          <a:blip r:embed="rId6">
            <a:alphaModFix/>
          </a:blip>
          <a:srcRect b="0" l="0" r="0" t="0"/>
          <a:stretch/>
        </p:blipFill>
        <p:spPr>
          <a:xfrm>
            <a:off x="228600" y="3105150"/>
            <a:ext cx="3633788" cy="1723454"/>
          </a:xfrm>
          <a:prstGeom prst="rect">
            <a:avLst/>
          </a:prstGeom>
          <a:noFill/>
          <a:ln>
            <a:noFill/>
          </a:ln>
        </p:spPr>
      </p:pic>
      <p:pic>
        <p:nvPicPr>
          <p:cNvPr id="448" name="Google Shape;448;p32"/>
          <p:cNvPicPr preferRelativeResize="0"/>
          <p:nvPr/>
        </p:nvPicPr>
        <p:blipFill rotWithShape="1">
          <a:blip r:embed="rId7">
            <a:alphaModFix/>
          </a:blip>
          <a:srcRect b="0" l="0" r="0" t="0"/>
          <a:stretch/>
        </p:blipFill>
        <p:spPr>
          <a:xfrm>
            <a:off x="4800600" y="3031046"/>
            <a:ext cx="2718257" cy="18716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3"/>
          <p:cNvSpPr txBox="1"/>
          <p:nvPr/>
        </p:nvSpPr>
        <p:spPr>
          <a:xfrm>
            <a:off x="357326" y="118998"/>
            <a:ext cx="55862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WorkManager - Behind the Hood</a:t>
            </a:r>
            <a:endParaRPr sz="2400">
              <a:solidFill>
                <a:schemeClr val="dk1"/>
              </a:solidFill>
              <a:latin typeface="Arial"/>
              <a:ea typeface="Arial"/>
              <a:cs typeface="Arial"/>
              <a:sym typeface="Arial"/>
            </a:endParaRPr>
          </a:p>
        </p:txBody>
      </p:sp>
      <p:sp>
        <p:nvSpPr>
          <p:cNvPr id="454" name="Google Shape;454;p33"/>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455" name="Google Shape;455;p33"/>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456" name="Google Shape;456;p33"/>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457" name="Google Shape;457;p33"/>
          <p:cNvSpPr/>
          <p:nvPr/>
        </p:nvSpPr>
        <p:spPr>
          <a:xfrm>
            <a:off x="1204862" y="723647"/>
            <a:ext cx="1233538" cy="3810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a:t>
            </a:r>
            <a:endParaRPr sz="1800">
              <a:solidFill>
                <a:schemeClr val="dk1"/>
              </a:solidFill>
              <a:latin typeface="Calibri"/>
              <a:ea typeface="Calibri"/>
              <a:cs typeface="Calibri"/>
              <a:sym typeface="Calibri"/>
            </a:endParaRPr>
          </a:p>
        </p:txBody>
      </p:sp>
      <p:sp>
        <p:nvSpPr>
          <p:cNvPr id="458" name="Google Shape;458;p33"/>
          <p:cNvSpPr/>
          <p:nvPr/>
        </p:nvSpPr>
        <p:spPr>
          <a:xfrm>
            <a:off x="762000" y="1123950"/>
            <a:ext cx="1905000" cy="457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Work Request</a:t>
            </a:r>
            <a:endParaRPr sz="1800">
              <a:solidFill>
                <a:schemeClr val="dk1"/>
              </a:solidFill>
              <a:latin typeface="Calibri"/>
              <a:ea typeface="Calibri"/>
              <a:cs typeface="Calibri"/>
              <a:sym typeface="Calibri"/>
            </a:endParaRPr>
          </a:p>
        </p:txBody>
      </p:sp>
      <p:sp>
        <p:nvSpPr>
          <p:cNvPr id="459" name="Google Shape;459;p33"/>
          <p:cNvSpPr/>
          <p:nvPr/>
        </p:nvSpPr>
        <p:spPr>
          <a:xfrm>
            <a:off x="2728291" y="1809721"/>
            <a:ext cx="1219200" cy="394225"/>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Worker</a:t>
            </a:r>
            <a:endParaRPr sz="1800">
              <a:solidFill>
                <a:schemeClr val="dk1"/>
              </a:solidFill>
              <a:latin typeface="Calibri"/>
              <a:ea typeface="Calibri"/>
              <a:cs typeface="Calibri"/>
              <a:sym typeface="Calibri"/>
            </a:endParaRPr>
          </a:p>
        </p:txBody>
      </p:sp>
      <p:sp>
        <p:nvSpPr>
          <p:cNvPr id="460" name="Google Shape;460;p33"/>
          <p:cNvSpPr/>
          <p:nvPr/>
        </p:nvSpPr>
        <p:spPr>
          <a:xfrm>
            <a:off x="762000" y="2571750"/>
            <a:ext cx="1905000" cy="457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Work Manager</a:t>
            </a:r>
            <a:endParaRPr sz="1800">
              <a:solidFill>
                <a:schemeClr val="dk1"/>
              </a:solidFill>
              <a:latin typeface="Calibri"/>
              <a:ea typeface="Calibri"/>
              <a:cs typeface="Calibri"/>
              <a:sym typeface="Calibri"/>
            </a:endParaRPr>
          </a:p>
        </p:txBody>
      </p:sp>
      <p:sp>
        <p:nvSpPr>
          <p:cNvPr id="461" name="Google Shape;461;p33"/>
          <p:cNvSpPr/>
          <p:nvPr/>
        </p:nvSpPr>
        <p:spPr>
          <a:xfrm>
            <a:off x="762000" y="4324350"/>
            <a:ext cx="1905000" cy="457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Work Database</a:t>
            </a:r>
            <a:endParaRPr sz="1800">
              <a:solidFill>
                <a:schemeClr val="dk1"/>
              </a:solidFill>
              <a:latin typeface="Calibri"/>
              <a:ea typeface="Calibri"/>
              <a:cs typeface="Calibri"/>
              <a:sym typeface="Calibri"/>
            </a:endParaRPr>
          </a:p>
        </p:txBody>
      </p:sp>
      <p:grpSp>
        <p:nvGrpSpPr>
          <p:cNvPr id="462" name="Google Shape;462;p33"/>
          <p:cNvGrpSpPr/>
          <p:nvPr/>
        </p:nvGrpSpPr>
        <p:grpSpPr>
          <a:xfrm>
            <a:off x="4038600" y="959718"/>
            <a:ext cx="2362200" cy="3364632"/>
            <a:chOff x="4038600" y="692336"/>
            <a:chExt cx="2362200" cy="3364632"/>
          </a:xfrm>
        </p:grpSpPr>
        <p:sp>
          <p:nvSpPr>
            <p:cNvPr id="463" name="Google Shape;463;p33"/>
            <p:cNvSpPr/>
            <p:nvPr/>
          </p:nvSpPr>
          <p:spPr>
            <a:xfrm>
              <a:off x="4114800" y="1009650"/>
              <a:ext cx="2286000" cy="3047318"/>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33"/>
            <p:cNvSpPr txBox="1"/>
            <p:nvPr/>
          </p:nvSpPr>
          <p:spPr>
            <a:xfrm>
              <a:off x="4038600" y="692336"/>
              <a:ext cx="121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Processor</a:t>
              </a:r>
              <a:endParaRPr sz="1800">
                <a:solidFill>
                  <a:schemeClr val="dk1"/>
                </a:solidFill>
                <a:latin typeface="Calibri"/>
                <a:ea typeface="Calibri"/>
                <a:cs typeface="Calibri"/>
                <a:sym typeface="Calibri"/>
              </a:endParaRPr>
            </a:p>
          </p:txBody>
        </p:sp>
        <p:sp>
          <p:nvSpPr>
            <p:cNvPr id="465" name="Google Shape;465;p33"/>
            <p:cNvSpPr/>
            <p:nvPr/>
          </p:nvSpPr>
          <p:spPr>
            <a:xfrm>
              <a:off x="4305300" y="1200150"/>
              <a:ext cx="1905000" cy="457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JobScheduler</a:t>
              </a:r>
              <a:endParaRPr sz="1800">
                <a:solidFill>
                  <a:schemeClr val="dk1"/>
                </a:solidFill>
                <a:latin typeface="Calibri"/>
                <a:ea typeface="Calibri"/>
                <a:cs typeface="Calibri"/>
                <a:sym typeface="Calibri"/>
              </a:endParaRPr>
            </a:p>
          </p:txBody>
        </p:sp>
        <p:sp>
          <p:nvSpPr>
            <p:cNvPr id="466" name="Google Shape;466;p33"/>
            <p:cNvSpPr/>
            <p:nvPr/>
          </p:nvSpPr>
          <p:spPr>
            <a:xfrm>
              <a:off x="4305300" y="1937246"/>
              <a:ext cx="1905000" cy="457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JobDispatcher</a:t>
              </a:r>
              <a:endParaRPr sz="1800">
                <a:solidFill>
                  <a:schemeClr val="dk1"/>
                </a:solidFill>
                <a:latin typeface="Calibri"/>
                <a:ea typeface="Calibri"/>
                <a:cs typeface="Calibri"/>
                <a:sym typeface="Calibri"/>
              </a:endParaRPr>
            </a:p>
          </p:txBody>
        </p:sp>
        <p:sp>
          <p:nvSpPr>
            <p:cNvPr id="467" name="Google Shape;467;p33"/>
            <p:cNvSpPr/>
            <p:nvPr/>
          </p:nvSpPr>
          <p:spPr>
            <a:xfrm>
              <a:off x="4311926" y="2688519"/>
              <a:ext cx="1905000" cy="457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Executor</a:t>
              </a:r>
              <a:endParaRPr sz="1800">
                <a:solidFill>
                  <a:schemeClr val="dk1"/>
                </a:solidFill>
                <a:latin typeface="Calibri"/>
                <a:ea typeface="Calibri"/>
                <a:cs typeface="Calibri"/>
                <a:sym typeface="Calibri"/>
              </a:endParaRPr>
            </a:p>
          </p:txBody>
        </p:sp>
        <p:sp>
          <p:nvSpPr>
            <p:cNvPr id="468" name="Google Shape;468;p33"/>
            <p:cNvSpPr/>
            <p:nvPr/>
          </p:nvSpPr>
          <p:spPr>
            <a:xfrm>
              <a:off x="4305300" y="3461286"/>
              <a:ext cx="1905000" cy="457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AlarmManager</a:t>
              </a:r>
              <a:endParaRPr sz="1800">
                <a:solidFill>
                  <a:schemeClr val="dk1"/>
                </a:solidFill>
                <a:latin typeface="Calibri"/>
                <a:ea typeface="Calibri"/>
                <a:cs typeface="Calibri"/>
                <a:sym typeface="Calibri"/>
              </a:endParaRPr>
            </a:p>
          </p:txBody>
        </p:sp>
      </p:grpSp>
      <p:sp>
        <p:nvSpPr>
          <p:cNvPr id="469" name="Google Shape;469;p33"/>
          <p:cNvSpPr/>
          <p:nvPr/>
        </p:nvSpPr>
        <p:spPr>
          <a:xfrm>
            <a:off x="7162800" y="2571750"/>
            <a:ext cx="1905000" cy="4572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Work Result</a:t>
            </a:r>
            <a:endParaRPr sz="1800">
              <a:solidFill>
                <a:schemeClr val="dk1"/>
              </a:solidFill>
              <a:latin typeface="Calibri"/>
              <a:ea typeface="Calibri"/>
              <a:cs typeface="Calibri"/>
              <a:sym typeface="Calibri"/>
            </a:endParaRPr>
          </a:p>
        </p:txBody>
      </p:sp>
      <p:sp>
        <p:nvSpPr>
          <p:cNvPr id="470" name="Google Shape;470;p33"/>
          <p:cNvSpPr/>
          <p:nvPr/>
        </p:nvSpPr>
        <p:spPr>
          <a:xfrm>
            <a:off x="7536631" y="2190750"/>
            <a:ext cx="1157338" cy="3810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a:t>
            </a:r>
            <a:endParaRPr sz="1800">
              <a:solidFill>
                <a:schemeClr val="dk1"/>
              </a:solidFill>
              <a:latin typeface="Calibri"/>
              <a:ea typeface="Calibri"/>
              <a:cs typeface="Calibri"/>
              <a:sym typeface="Calibri"/>
            </a:endParaRPr>
          </a:p>
        </p:txBody>
      </p:sp>
      <p:cxnSp>
        <p:nvCxnSpPr>
          <p:cNvPr id="471" name="Google Shape;471;p33"/>
          <p:cNvCxnSpPr>
            <a:stCxn id="463" idx="3"/>
            <a:endCxn id="469" idx="1"/>
          </p:cNvCxnSpPr>
          <p:nvPr/>
        </p:nvCxnSpPr>
        <p:spPr>
          <a:xfrm flipH="1" rot="10800000">
            <a:off x="6400800" y="2800391"/>
            <a:ext cx="762000" cy="300"/>
          </a:xfrm>
          <a:prstGeom prst="straightConnector1">
            <a:avLst/>
          </a:prstGeom>
          <a:noFill/>
          <a:ln cap="flat" cmpd="sng" w="28575">
            <a:solidFill>
              <a:schemeClr val="accent1"/>
            </a:solidFill>
            <a:prstDash val="solid"/>
            <a:round/>
            <a:headEnd len="sm" w="sm" type="none"/>
            <a:tailEnd len="med" w="med" type="triangle"/>
          </a:ln>
        </p:spPr>
      </p:cxnSp>
      <p:cxnSp>
        <p:nvCxnSpPr>
          <p:cNvPr id="472" name="Google Shape;472;p33"/>
          <p:cNvCxnSpPr>
            <a:stCxn id="458" idx="2"/>
            <a:endCxn id="460" idx="0"/>
          </p:cNvCxnSpPr>
          <p:nvPr/>
        </p:nvCxnSpPr>
        <p:spPr>
          <a:xfrm>
            <a:off x="1714500" y="1581150"/>
            <a:ext cx="0" cy="990600"/>
          </a:xfrm>
          <a:prstGeom prst="straightConnector1">
            <a:avLst/>
          </a:prstGeom>
          <a:noFill/>
          <a:ln cap="flat" cmpd="sng" w="28575">
            <a:solidFill>
              <a:srgbClr val="4A7DBA"/>
            </a:solidFill>
            <a:prstDash val="solid"/>
            <a:round/>
            <a:headEnd len="sm" w="sm" type="none"/>
            <a:tailEnd len="med" w="med" type="triangle"/>
          </a:ln>
        </p:spPr>
      </p:cxnSp>
      <p:cxnSp>
        <p:nvCxnSpPr>
          <p:cNvPr id="473" name="Google Shape;473;p33"/>
          <p:cNvCxnSpPr>
            <a:stCxn id="460" idx="2"/>
            <a:endCxn id="461" idx="0"/>
          </p:cNvCxnSpPr>
          <p:nvPr/>
        </p:nvCxnSpPr>
        <p:spPr>
          <a:xfrm>
            <a:off x="1714500" y="3028950"/>
            <a:ext cx="0" cy="1295400"/>
          </a:xfrm>
          <a:prstGeom prst="straightConnector1">
            <a:avLst/>
          </a:prstGeom>
          <a:noFill/>
          <a:ln cap="flat" cmpd="sng" w="28575">
            <a:solidFill>
              <a:srgbClr val="4A7DBA"/>
            </a:solidFill>
            <a:prstDash val="solid"/>
            <a:round/>
            <a:headEnd len="sm" w="sm" type="none"/>
            <a:tailEnd len="med" w="med" type="triangle"/>
          </a:ln>
        </p:spPr>
      </p:cxnSp>
      <p:cxnSp>
        <p:nvCxnSpPr>
          <p:cNvPr id="474" name="Google Shape;474;p33"/>
          <p:cNvCxnSpPr>
            <a:stCxn id="459" idx="0"/>
            <a:endCxn id="458" idx="3"/>
          </p:cNvCxnSpPr>
          <p:nvPr/>
        </p:nvCxnSpPr>
        <p:spPr>
          <a:xfrm flipH="1" rot="5400000">
            <a:off x="2773891" y="1245721"/>
            <a:ext cx="457200" cy="670800"/>
          </a:xfrm>
          <a:prstGeom prst="bentConnector2">
            <a:avLst/>
          </a:prstGeom>
          <a:noFill/>
          <a:ln cap="flat" cmpd="sng" w="28575">
            <a:solidFill>
              <a:schemeClr val="accent1"/>
            </a:solidFill>
            <a:prstDash val="solid"/>
            <a:round/>
            <a:headEnd len="sm" w="sm" type="none"/>
            <a:tailEnd len="med" w="med" type="triangle"/>
          </a:ln>
        </p:spPr>
      </p:cxnSp>
      <p:cxnSp>
        <p:nvCxnSpPr>
          <p:cNvPr id="475" name="Google Shape;475;p33"/>
          <p:cNvCxnSpPr>
            <a:stCxn id="463" idx="2"/>
            <a:endCxn id="461" idx="3"/>
          </p:cNvCxnSpPr>
          <p:nvPr/>
        </p:nvCxnSpPr>
        <p:spPr>
          <a:xfrm rot="5400000">
            <a:off x="3848100" y="3143250"/>
            <a:ext cx="228600" cy="2590800"/>
          </a:xfrm>
          <a:prstGeom prst="bentConnector2">
            <a:avLst/>
          </a:prstGeom>
          <a:noFill/>
          <a:ln cap="flat" cmpd="sng" w="28575">
            <a:solidFill>
              <a:schemeClr val="accent1"/>
            </a:solidFill>
            <a:prstDash val="solid"/>
            <a:round/>
            <a:headEnd len="sm" w="sm" type="none"/>
            <a:tailEnd len="med" w="med" type="triangle"/>
          </a:ln>
        </p:spPr>
      </p:cxnSp>
      <p:cxnSp>
        <p:nvCxnSpPr>
          <p:cNvPr id="476" name="Google Shape;476;p33"/>
          <p:cNvCxnSpPr>
            <a:stCxn id="460" idx="3"/>
            <a:endCxn id="463" idx="1"/>
          </p:cNvCxnSpPr>
          <p:nvPr/>
        </p:nvCxnSpPr>
        <p:spPr>
          <a:xfrm>
            <a:off x="2667000" y="2800350"/>
            <a:ext cx="1447800" cy="300"/>
          </a:xfrm>
          <a:prstGeom prst="straightConnector1">
            <a:avLst/>
          </a:prstGeom>
          <a:noFill/>
          <a:ln cap="flat" cmpd="sng" w="28575">
            <a:solidFill>
              <a:schemeClr val="accent1"/>
            </a:solidFill>
            <a:prstDash val="solid"/>
            <a:round/>
            <a:headEnd len="sm" w="sm" type="none"/>
            <a:tailEnd len="med" w="med" type="triangle"/>
          </a:ln>
        </p:spPr>
      </p:cxnSp>
      <p:sp>
        <p:nvSpPr>
          <p:cNvPr id="477" name="Google Shape;477;p33"/>
          <p:cNvSpPr txBox="1"/>
          <p:nvPr/>
        </p:nvSpPr>
        <p:spPr>
          <a:xfrm>
            <a:off x="2857500" y="2468510"/>
            <a:ext cx="11811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enqueue()</a:t>
            </a:r>
            <a:endParaRPr sz="1800">
              <a:solidFill>
                <a:schemeClr val="dk1"/>
              </a:solidFill>
              <a:latin typeface="Calibri"/>
              <a:ea typeface="Calibri"/>
              <a:cs typeface="Calibri"/>
              <a:sym typeface="Calibri"/>
            </a:endParaRPr>
          </a:p>
        </p:txBody>
      </p:sp>
      <p:sp>
        <p:nvSpPr>
          <p:cNvPr id="478" name="Google Shape;478;p33"/>
          <p:cNvSpPr txBox="1"/>
          <p:nvPr/>
        </p:nvSpPr>
        <p:spPr>
          <a:xfrm>
            <a:off x="1716157" y="3504498"/>
            <a:ext cx="137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Save work</a:t>
            </a:r>
            <a:endParaRPr sz="1800">
              <a:solidFill>
                <a:schemeClr val="dk1"/>
              </a:solidFill>
              <a:latin typeface="Calibri"/>
              <a:ea typeface="Calibri"/>
              <a:cs typeface="Calibri"/>
              <a:sym typeface="Calibri"/>
            </a:endParaRPr>
          </a:p>
        </p:txBody>
      </p:sp>
      <p:sp>
        <p:nvSpPr>
          <p:cNvPr id="479" name="Google Shape;479;p33"/>
          <p:cNvSpPr txBox="1"/>
          <p:nvPr/>
        </p:nvSpPr>
        <p:spPr>
          <a:xfrm>
            <a:off x="2895600" y="4509840"/>
            <a:ext cx="25527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Update work state</a:t>
            </a:r>
            <a:endParaRPr sz="1800">
              <a:solidFill>
                <a:schemeClr val="dk1"/>
              </a:solidFill>
              <a:latin typeface="Calibri"/>
              <a:ea typeface="Calibri"/>
              <a:cs typeface="Calibri"/>
              <a:sym typeface="Calibri"/>
            </a:endParaRPr>
          </a:p>
        </p:txBody>
      </p:sp>
      <p:sp>
        <p:nvSpPr>
          <p:cNvPr id="480" name="Google Shape;480;p33"/>
          <p:cNvSpPr txBox="1"/>
          <p:nvPr/>
        </p:nvSpPr>
        <p:spPr>
          <a:xfrm>
            <a:off x="6357174" y="2450086"/>
            <a:ext cx="8757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publish</a:t>
            </a:r>
            <a:endParaRPr sz="1800">
              <a:solidFill>
                <a:schemeClr val="dk1"/>
              </a:solidFill>
              <a:latin typeface="Calibri"/>
              <a:ea typeface="Calibri"/>
              <a:cs typeface="Calibri"/>
              <a:sym typeface="Calibri"/>
            </a:endParaRPr>
          </a:p>
        </p:txBody>
      </p:sp>
      <p:sp>
        <p:nvSpPr>
          <p:cNvPr id="481" name="Google Shape;481;p33"/>
          <p:cNvSpPr/>
          <p:nvPr/>
        </p:nvSpPr>
        <p:spPr>
          <a:xfrm>
            <a:off x="300415" y="1822946"/>
            <a:ext cx="1251189" cy="3810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Constraints</a:t>
            </a:r>
            <a:endParaRPr sz="1800">
              <a:solidFill>
                <a:schemeClr val="dk1"/>
              </a:solidFill>
              <a:latin typeface="Calibri"/>
              <a:ea typeface="Calibri"/>
              <a:cs typeface="Calibri"/>
              <a:sym typeface="Calibri"/>
            </a:endParaRPr>
          </a:p>
        </p:txBody>
      </p:sp>
      <p:cxnSp>
        <p:nvCxnSpPr>
          <p:cNvPr id="482" name="Google Shape;482;p33"/>
          <p:cNvCxnSpPr>
            <a:stCxn id="481" idx="1"/>
            <a:endCxn id="458" idx="1"/>
          </p:cNvCxnSpPr>
          <p:nvPr/>
        </p:nvCxnSpPr>
        <p:spPr>
          <a:xfrm flipH="1" rot="10800000">
            <a:off x="300415" y="1352546"/>
            <a:ext cx="461700" cy="660900"/>
          </a:xfrm>
          <a:prstGeom prst="bentConnector3">
            <a:avLst>
              <a:gd fmla="val -49513" name="adj1"/>
            </a:avLst>
          </a:prstGeom>
          <a:noFill/>
          <a:ln cap="flat" cmpd="sng" w="28575">
            <a:solidFill>
              <a:srgbClr val="4A7DBA"/>
            </a:solidFill>
            <a:prstDash val="solid"/>
            <a:round/>
            <a:headEnd len="sm" w="sm"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4"/>
          <p:cNvSpPr txBox="1"/>
          <p:nvPr>
            <p:ph type="title"/>
          </p:nvPr>
        </p:nvSpPr>
        <p:spPr>
          <a:xfrm>
            <a:off x="357327" y="118998"/>
            <a:ext cx="37574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WorkManager - Worker</a:t>
            </a:r>
            <a:endParaRPr sz="2400"/>
          </a:p>
        </p:txBody>
      </p:sp>
      <p:sp>
        <p:nvSpPr>
          <p:cNvPr id="488" name="Google Shape;488;p34"/>
          <p:cNvSpPr txBox="1"/>
          <p:nvPr>
            <p:ph idx="11" type="ftr"/>
          </p:nvPr>
        </p:nvSpPr>
        <p:spPr>
          <a:xfrm>
            <a:off x="2514600" y="4989612"/>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489" name="Google Shape;489;p34"/>
          <p:cNvSpPr txBox="1"/>
          <p:nvPr>
            <p:ph idx="12" type="sldNum"/>
          </p:nvPr>
        </p:nvSpPr>
        <p:spPr>
          <a:xfrm>
            <a:off x="8915400" y="4989233"/>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490" name="Google Shape;490;p34"/>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491" name="Google Shape;491;p34"/>
          <p:cNvSpPr txBox="1"/>
          <p:nvPr/>
        </p:nvSpPr>
        <p:spPr>
          <a:xfrm>
            <a:off x="228600" y="819150"/>
            <a:ext cx="86868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This is where you put the code for the actual work you want to perform in the background. You'll extend this class and override the doWork() method</a:t>
            </a:r>
            <a:endParaRPr/>
          </a:p>
        </p:txBody>
      </p:sp>
      <p:sp>
        <p:nvSpPr>
          <p:cNvPr id="492" name="Google Shape;492;p34"/>
          <p:cNvSpPr/>
          <p:nvPr/>
        </p:nvSpPr>
        <p:spPr>
          <a:xfrm>
            <a:off x="914400" y="1627157"/>
            <a:ext cx="3429000" cy="10668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 name="Google Shape;493;p34"/>
          <p:cNvSpPr/>
          <p:nvPr/>
        </p:nvSpPr>
        <p:spPr>
          <a:xfrm>
            <a:off x="1295400" y="2157802"/>
            <a:ext cx="2438400" cy="37723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doWork()</a:t>
            </a:r>
            <a:endParaRPr sz="1800">
              <a:solidFill>
                <a:schemeClr val="dk1"/>
              </a:solidFill>
              <a:latin typeface="Calibri"/>
              <a:ea typeface="Calibri"/>
              <a:cs typeface="Calibri"/>
              <a:sym typeface="Calibri"/>
            </a:endParaRPr>
          </a:p>
        </p:txBody>
      </p:sp>
      <p:sp>
        <p:nvSpPr>
          <p:cNvPr id="494" name="Google Shape;494;p34"/>
          <p:cNvSpPr txBox="1"/>
          <p:nvPr/>
        </p:nvSpPr>
        <p:spPr>
          <a:xfrm>
            <a:off x="2133600" y="1629549"/>
            <a:ext cx="2057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Worker</a:t>
            </a:r>
            <a:endParaRPr sz="1800">
              <a:solidFill>
                <a:schemeClr val="lt1"/>
              </a:solidFill>
              <a:latin typeface="Calibri"/>
              <a:ea typeface="Calibri"/>
              <a:cs typeface="Calibri"/>
              <a:sym typeface="Calibri"/>
            </a:endParaRPr>
          </a:p>
        </p:txBody>
      </p:sp>
      <p:sp>
        <p:nvSpPr>
          <p:cNvPr id="495" name="Google Shape;495;p34"/>
          <p:cNvSpPr/>
          <p:nvPr/>
        </p:nvSpPr>
        <p:spPr>
          <a:xfrm>
            <a:off x="1676400" y="3085724"/>
            <a:ext cx="1890091" cy="3048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Result</a:t>
            </a:r>
            <a:endParaRPr sz="1800">
              <a:solidFill>
                <a:schemeClr val="dk1"/>
              </a:solidFill>
              <a:latin typeface="Calibri"/>
              <a:ea typeface="Calibri"/>
              <a:cs typeface="Calibri"/>
              <a:sym typeface="Calibri"/>
            </a:endParaRPr>
          </a:p>
        </p:txBody>
      </p:sp>
      <p:sp>
        <p:nvSpPr>
          <p:cNvPr id="496" name="Google Shape;496;p34"/>
          <p:cNvSpPr/>
          <p:nvPr/>
        </p:nvSpPr>
        <p:spPr>
          <a:xfrm>
            <a:off x="533400" y="3885268"/>
            <a:ext cx="1219200" cy="3048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Failure</a:t>
            </a:r>
            <a:endParaRPr sz="1800">
              <a:solidFill>
                <a:schemeClr val="dk1"/>
              </a:solidFill>
              <a:latin typeface="Calibri"/>
              <a:ea typeface="Calibri"/>
              <a:cs typeface="Calibri"/>
              <a:sym typeface="Calibri"/>
            </a:endParaRPr>
          </a:p>
        </p:txBody>
      </p:sp>
      <p:sp>
        <p:nvSpPr>
          <p:cNvPr id="497" name="Google Shape;497;p34"/>
          <p:cNvSpPr/>
          <p:nvPr/>
        </p:nvSpPr>
        <p:spPr>
          <a:xfrm>
            <a:off x="2007462" y="3885268"/>
            <a:ext cx="1219200" cy="3048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Success</a:t>
            </a:r>
            <a:endParaRPr sz="1800">
              <a:solidFill>
                <a:schemeClr val="dk1"/>
              </a:solidFill>
              <a:latin typeface="Calibri"/>
              <a:ea typeface="Calibri"/>
              <a:cs typeface="Calibri"/>
              <a:sym typeface="Calibri"/>
            </a:endParaRPr>
          </a:p>
        </p:txBody>
      </p:sp>
      <p:sp>
        <p:nvSpPr>
          <p:cNvPr id="498" name="Google Shape;498;p34"/>
          <p:cNvSpPr/>
          <p:nvPr/>
        </p:nvSpPr>
        <p:spPr>
          <a:xfrm>
            <a:off x="3521281" y="3885268"/>
            <a:ext cx="1219200" cy="3048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Retry</a:t>
            </a:r>
            <a:endParaRPr sz="1800">
              <a:solidFill>
                <a:schemeClr val="dk1"/>
              </a:solidFill>
              <a:latin typeface="Calibri"/>
              <a:ea typeface="Calibri"/>
              <a:cs typeface="Calibri"/>
              <a:sym typeface="Calibri"/>
            </a:endParaRPr>
          </a:p>
        </p:txBody>
      </p:sp>
      <p:cxnSp>
        <p:nvCxnSpPr>
          <p:cNvPr id="499" name="Google Shape;499;p34"/>
          <p:cNvCxnSpPr>
            <a:stCxn id="492" idx="2"/>
            <a:endCxn id="495" idx="0"/>
          </p:cNvCxnSpPr>
          <p:nvPr/>
        </p:nvCxnSpPr>
        <p:spPr>
          <a:xfrm flipH="1">
            <a:off x="2621400" y="2693957"/>
            <a:ext cx="7500" cy="391800"/>
          </a:xfrm>
          <a:prstGeom prst="straightConnector1">
            <a:avLst/>
          </a:prstGeom>
          <a:noFill/>
          <a:ln cap="flat" cmpd="sng" w="12700">
            <a:solidFill>
              <a:schemeClr val="dk1"/>
            </a:solidFill>
            <a:prstDash val="solid"/>
            <a:round/>
            <a:headEnd len="sm" w="sm" type="none"/>
            <a:tailEnd len="med" w="med" type="triangle"/>
          </a:ln>
        </p:spPr>
      </p:cxnSp>
      <p:cxnSp>
        <p:nvCxnSpPr>
          <p:cNvPr id="500" name="Google Shape;500;p34"/>
          <p:cNvCxnSpPr>
            <a:stCxn id="495" idx="2"/>
            <a:endCxn id="497" idx="0"/>
          </p:cNvCxnSpPr>
          <p:nvPr/>
        </p:nvCxnSpPr>
        <p:spPr>
          <a:xfrm flipH="1">
            <a:off x="2616946" y="3390524"/>
            <a:ext cx="4500" cy="494700"/>
          </a:xfrm>
          <a:prstGeom prst="straightConnector1">
            <a:avLst/>
          </a:prstGeom>
          <a:noFill/>
          <a:ln cap="flat" cmpd="sng" w="12700">
            <a:solidFill>
              <a:schemeClr val="dk1"/>
            </a:solidFill>
            <a:prstDash val="solid"/>
            <a:round/>
            <a:headEnd len="sm" w="sm" type="none"/>
            <a:tailEnd len="med" w="med" type="triangle"/>
          </a:ln>
        </p:spPr>
      </p:cxnSp>
      <p:cxnSp>
        <p:nvCxnSpPr>
          <p:cNvPr id="501" name="Google Shape;501;p34"/>
          <p:cNvCxnSpPr>
            <a:stCxn id="495" idx="2"/>
            <a:endCxn id="496" idx="0"/>
          </p:cNvCxnSpPr>
          <p:nvPr/>
        </p:nvCxnSpPr>
        <p:spPr>
          <a:xfrm flipH="1">
            <a:off x="1143046" y="3390524"/>
            <a:ext cx="1478400" cy="494700"/>
          </a:xfrm>
          <a:prstGeom prst="straightConnector1">
            <a:avLst/>
          </a:prstGeom>
          <a:noFill/>
          <a:ln cap="flat" cmpd="sng" w="12700">
            <a:solidFill>
              <a:schemeClr val="dk1"/>
            </a:solidFill>
            <a:prstDash val="solid"/>
            <a:round/>
            <a:headEnd len="sm" w="sm" type="none"/>
            <a:tailEnd len="med" w="med" type="triangle"/>
          </a:ln>
        </p:spPr>
      </p:cxnSp>
      <p:cxnSp>
        <p:nvCxnSpPr>
          <p:cNvPr id="502" name="Google Shape;502;p34"/>
          <p:cNvCxnSpPr>
            <a:stCxn id="495" idx="2"/>
            <a:endCxn id="498" idx="0"/>
          </p:cNvCxnSpPr>
          <p:nvPr/>
        </p:nvCxnSpPr>
        <p:spPr>
          <a:xfrm>
            <a:off x="2621446" y="3390524"/>
            <a:ext cx="1509300" cy="494700"/>
          </a:xfrm>
          <a:prstGeom prst="straightConnector1">
            <a:avLst/>
          </a:prstGeom>
          <a:noFill/>
          <a:ln cap="flat" cmpd="sng" w="12700">
            <a:solidFill>
              <a:schemeClr val="dk1"/>
            </a:solidFill>
            <a:prstDash val="solid"/>
            <a:round/>
            <a:headEnd len="sm" w="sm" type="none"/>
            <a:tailEnd len="med" w="med" type="triangle"/>
          </a:ln>
        </p:spPr>
      </p:cxnSp>
      <p:pic>
        <p:nvPicPr>
          <p:cNvPr id="503" name="Google Shape;503;p34"/>
          <p:cNvPicPr preferRelativeResize="0"/>
          <p:nvPr/>
        </p:nvPicPr>
        <p:blipFill rotWithShape="1">
          <a:blip r:embed="rId3">
            <a:alphaModFix/>
          </a:blip>
          <a:srcRect b="0" l="0" r="0" t="0"/>
          <a:stretch/>
        </p:blipFill>
        <p:spPr>
          <a:xfrm>
            <a:off x="4895813" y="1478380"/>
            <a:ext cx="4160874" cy="32146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5"/>
          <p:cNvSpPr txBox="1"/>
          <p:nvPr>
            <p:ph type="title"/>
          </p:nvPr>
        </p:nvSpPr>
        <p:spPr>
          <a:xfrm>
            <a:off x="357327" y="118998"/>
            <a:ext cx="49766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WorkManager – Work Request</a:t>
            </a:r>
            <a:endParaRPr sz="2400"/>
          </a:p>
        </p:txBody>
      </p:sp>
      <p:sp>
        <p:nvSpPr>
          <p:cNvPr id="509" name="Google Shape;509;p35"/>
          <p:cNvSpPr txBox="1"/>
          <p:nvPr>
            <p:ph idx="11" type="ftr"/>
          </p:nvPr>
        </p:nvSpPr>
        <p:spPr>
          <a:xfrm>
            <a:off x="2514600" y="4989612"/>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510" name="Google Shape;510;p35"/>
          <p:cNvSpPr txBox="1"/>
          <p:nvPr>
            <p:ph idx="12" type="sldNum"/>
          </p:nvPr>
        </p:nvSpPr>
        <p:spPr>
          <a:xfrm>
            <a:off x="8915400" y="4989233"/>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511" name="Google Shape;511;p35"/>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512" name="Google Shape;512;p35"/>
          <p:cNvSpPr txBox="1"/>
          <p:nvPr/>
        </p:nvSpPr>
        <p:spPr>
          <a:xfrm>
            <a:off x="228600" y="819150"/>
            <a:ext cx="868680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WorkRequest is class to define how and when we should start work and it’s should be enqueued in WorkManager</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There are 2 type of work request</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OneTimeWorkRequest: A WorkRequest that will only execute once</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PeriodicWorkRequest: A Work request that will repeat on a cycle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After you have a instance of work request, it should be enqueued in WorkManager</a:t>
            </a:r>
            <a:endParaRPr sz="1800">
              <a:solidFill>
                <a:schemeClr val="dk1"/>
              </a:solidFill>
              <a:latin typeface="Calibri"/>
              <a:ea typeface="Calibri"/>
              <a:cs typeface="Calibri"/>
              <a:sym typeface="Calibri"/>
            </a:endParaRPr>
          </a:p>
        </p:txBody>
      </p:sp>
      <p:pic>
        <p:nvPicPr>
          <p:cNvPr id="513" name="Google Shape;513;p35"/>
          <p:cNvPicPr preferRelativeResize="0"/>
          <p:nvPr/>
        </p:nvPicPr>
        <p:blipFill rotWithShape="1">
          <a:blip r:embed="rId3">
            <a:alphaModFix/>
          </a:blip>
          <a:srcRect b="0" l="0" r="0" t="0"/>
          <a:stretch/>
        </p:blipFill>
        <p:spPr>
          <a:xfrm>
            <a:off x="954157" y="2622937"/>
            <a:ext cx="5838825" cy="647700"/>
          </a:xfrm>
          <a:prstGeom prst="rect">
            <a:avLst/>
          </a:prstGeom>
          <a:noFill/>
          <a:ln>
            <a:noFill/>
          </a:ln>
        </p:spPr>
      </p:pic>
      <p:pic>
        <p:nvPicPr>
          <p:cNvPr id="514" name="Google Shape;514;p35"/>
          <p:cNvPicPr preferRelativeResize="0"/>
          <p:nvPr/>
        </p:nvPicPr>
        <p:blipFill rotWithShape="1">
          <a:blip r:embed="rId4">
            <a:alphaModFix/>
          </a:blip>
          <a:srcRect b="0" l="0" r="0" t="0"/>
          <a:stretch/>
        </p:blipFill>
        <p:spPr>
          <a:xfrm>
            <a:off x="944218" y="3417633"/>
            <a:ext cx="6953250" cy="476250"/>
          </a:xfrm>
          <a:prstGeom prst="rect">
            <a:avLst/>
          </a:prstGeom>
          <a:noFill/>
          <a:ln>
            <a:noFill/>
          </a:ln>
        </p:spPr>
      </p:pic>
      <p:pic>
        <p:nvPicPr>
          <p:cNvPr id="515" name="Google Shape;515;p35"/>
          <p:cNvPicPr preferRelativeResize="0"/>
          <p:nvPr/>
        </p:nvPicPr>
        <p:blipFill rotWithShape="1">
          <a:blip r:embed="rId5">
            <a:alphaModFix/>
          </a:blip>
          <a:srcRect b="0" l="0" r="0" t="0"/>
          <a:stretch/>
        </p:blipFill>
        <p:spPr>
          <a:xfrm>
            <a:off x="940905" y="4010834"/>
            <a:ext cx="4352925" cy="885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6"/>
          <p:cNvSpPr txBox="1"/>
          <p:nvPr>
            <p:ph type="title"/>
          </p:nvPr>
        </p:nvSpPr>
        <p:spPr>
          <a:xfrm>
            <a:off x="357327" y="118998"/>
            <a:ext cx="58910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WorkManager – Work Constraints</a:t>
            </a:r>
            <a:endParaRPr sz="2400"/>
          </a:p>
        </p:txBody>
      </p:sp>
      <p:sp>
        <p:nvSpPr>
          <p:cNvPr id="521" name="Google Shape;521;p36"/>
          <p:cNvSpPr txBox="1"/>
          <p:nvPr>
            <p:ph idx="11" type="ftr"/>
          </p:nvPr>
        </p:nvSpPr>
        <p:spPr>
          <a:xfrm>
            <a:off x="2514600" y="4989612"/>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522" name="Google Shape;522;p36"/>
          <p:cNvSpPr txBox="1"/>
          <p:nvPr>
            <p:ph idx="12" type="sldNum"/>
          </p:nvPr>
        </p:nvSpPr>
        <p:spPr>
          <a:xfrm>
            <a:off x="8915400" y="4989233"/>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523" name="Google Shape;523;p36"/>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524" name="Google Shape;524;p36"/>
          <p:cNvSpPr txBox="1"/>
          <p:nvPr/>
        </p:nvSpPr>
        <p:spPr>
          <a:xfrm>
            <a:off x="228600" y="819150"/>
            <a:ext cx="8686800"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WorkManager constraints specify the requirement that needs to be met before being executed task. In other words, you can say constraints specify the condition for running task under that specific condition. These constraints can be related to storage, battery or network</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There are some type of Constraints provides by Workmanager:</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requiresStorageNotLow()</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requiresBatteryNotLow()</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requiresCharging()</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requiresDeviceIdle()</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getRequiredNetworkType(): you can specify the NetworkType</a:t>
            </a:r>
            <a:endParaRPr/>
          </a:p>
        </p:txBody>
      </p:sp>
      <p:pic>
        <p:nvPicPr>
          <p:cNvPr id="525" name="Google Shape;525;p36"/>
          <p:cNvPicPr preferRelativeResize="0"/>
          <p:nvPr/>
        </p:nvPicPr>
        <p:blipFill rotWithShape="1">
          <a:blip r:embed="rId3">
            <a:alphaModFix/>
          </a:blip>
          <a:srcRect b="0" l="0" r="0" t="0"/>
          <a:stretch/>
        </p:blipFill>
        <p:spPr>
          <a:xfrm>
            <a:off x="228600" y="3757004"/>
            <a:ext cx="4005263" cy="1011146"/>
          </a:xfrm>
          <a:prstGeom prst="rect">
            <a:avLst/>
          </a:prstGeom>
          <a:noFill/>
          <a:ln>
            <a:noFill/>
          </a:ln>
        </p:spPr>
      </p:pic>
      <p:pic>
        <p:nvPicPr>
          <p:cNvPr id="526" name="Google Shape;526;p36"/>
          <p:cNvPicPr preferRelativeResize="0"/>
          <p:nvPr/>
        </p:nvPicPr>
        <p:blipFill rotWithShape="1">
          <a:blip r:embed="rId4">
            <a:alphaModFix/>
          </a:blip>
          <a:srcRect b="0" l="0" r="0" t="0"/>
          <a:stretch/>
        </p:blipFill>
        <p:spPr>
          <a:xfrm>
            <a:off x="4343400" y="3610773"/>
            <a:ext cx="4495800" cy="12677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txBox="1"/>
          <p:nvPr>
            <p:ph type="title"/>
          </p:nvPr>
        </p:nvSpPr>
        <p:spPr>
          <a:xfrm>
            <a:off x="357327" y="118998"/>
            <a:ext cx="76436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WorkManager - Input Data and Output Data</a:t>
            </a:r>
            <a:endParaRPr sz="2400"/>
          </a:p>
        </p:txBody>
      </p:sp>
      <p:sp>
        <p:nvSpPr>
          <p:cNvPr id="532" name="Google Shape;532;p37"/>
          <p:cNvSpPr txBox="1"/>
          <p:nvPr>
            <p:ph idx="11" type="ftr"/>
          </p:nvPr>
        </p:nvSpPr>
        <p:spPr>
          <a:xfrm>
            <a:off x="2514600" y="4989612"/>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533" name="Google Shape;533;p37"/>
          <p:cNvSpPr txBox="1"/>
          <p:nvPr>
            <p:ph idx="12" type="sldNum"/>
          </p:nvPr>
        </p:nvSpPr>
        <p:spPr>
          <a:xfrm>
            <a:off x="8915400" y="4989233"/>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534" name="Google Shape;534;p37"/>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535" name="Google Shape;535;p37"/>
          <p:cNvSpPr txBox="1"/>
          <p:nvPr/>
        </p:nvSpPr>
        <p:spPr>
          <a:xfrm>
            <a:off x="76200" y="666750"/>
            <a:ext cx="8686800"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To do works, sometime you need to put input data for worker and you can get result of work in output.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After do the work, you can use Result class to return status of work. There are 3 type of Result: success, failture and retry</a:t>
            </a:r>
            <a:endParaRPr sz="1800">
              <a:solidFill>
                <a:schemeClr val="dk1"/>
              </a:solidFill>
              <a:latin typeface="Calibri"/>
              <a:ea typeface="Calibri"/>
              <a:cs typeface="Calibri"/>
              <a:sym typeface="Calibri"/>
            </a:endParaRPr>
          </a:p>
        </p:txBody>
      </p:sp>
      <p:pic>
        <p:nvPicPr>
          <p:cNvPr id="536" name="Google Shape;536;p37"/>
          <p:cNvPicPr preferRelativeResize="0"/>
          <p:nvPr/>
        </p:nvPicPr>
        <p:blipFill rotWithShape="1">
          <a:blip r:embed="rId3">
            <a:alphaModFix/>
          </a:blip>
          <a:srcRect b="0" l="0" r="0" t="0"/>
          <a:stretch/>
        </p:blipFill>
        <p:spPr>
          <a:xfrm>
            <a:off x="385101" y="1904694"/>
            <a:ext cx="3533456" cy="1642827"/>
          </a:xfrm>
          <a:prstGeom prst="rect">
            <a:avLst/>
          </a:prstGeom>
          <a:noFill/>
          <a:ln>
            <a:noFill/>
          </a:ln>
        </p:spPr>
      </p:pic>
      <p:pic>
        <p:nvPicPr>
          <p:cNvPr id="537" name="Google Shape;537;p37"/>
          <p:cNvPicPr preferRelativeResize="0"/>
          <p:nvPr/>
        </p:nvPicPr>
        <p:blipFill rotWithShape="1">
          <a:blip r:embed="rId4">
            <a:alphaModFix/>
          </a:blip>
          <a:srcRect b="0" l="0" r="0" t="0"/>
          <a:stretch/>
        </p:blipFill>
        <p:spPr>
          <a:xfrm>
            <a:off x="385101" y="3668824"/>
            <a:ext cx="3563366" cy="1417526"/>
          </a:xfrm>
          <a:prstGeom prst="rect">
            <a:avLst/>
          </a:prstGeom>
          <a:noFill/>
          <a:ln>
            <a:noFill/>
          </a:ln>
        </p:spPr>
      </p:pic>
      <p:pic>
        <p:nvPicPr>
          <p:cNvPr id="538" name="Google Shape;538;p37"/>
          <p:cNvPicPr preferRelativeResize="0"/>
          <p:nvPr/>
        </p:nvPicPr>
        <p:blipFill rotWithShape="1">
          <a:blip r:embed="rId5">
            <a:alphaModFix/>
          </a:blip>
          <a:srcRect b="0" l="0" r="0" t="0"/>
          <a:stretch/>
        </p:blipFill>
        <p:spPr>
          <a:xfrm>
            <a:off x="4614862" y="2038350"/>
            <a:ext cx="4071938" cy="1629895"/>
          </a:xfrm>
          <a:prstGeom prst="rect">
            <a:avLst/>
          </a:prstGeom>
          <a:noFill/>
          <a:ln>
            <a:noFill/>
          </a:ln>
        </p:spPr>
      </p:pic>
      <p:pic>
        <p:nvPicPr>
          <p:cNvPr id="539" name="Google Shape;539;p37"/>
          <p:cNvPicPr preferRelativeResize="0"/>
          <p:nvPr/>
        </p:nvPicPr>
        <p:blipFill rotWithShape="1">
          <a:blip r:embed="rId6">
            <a:alphaModFix/>
          </a:blip>
          <a:srcRect b="0" l="0" r="0" t="0"/>
          <a:stretch/>
        </p:blipFill>
        <p:spPr>
          <a:xfrm>
            <a:off x="4612287" y="3898505"/>
            <a:ext cx="4074513" cy="465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8"/>
          <p:cNvSpPr txBox="1"/>
          <p:nvPr>
            <p:ph type="title"/>
          </p:nvPr>
        </p:nvSpPr>
        <p:spPr>
          <a:xfrm>
            <a:off x="357327" y="118998"/>
            <a:ext cx="77198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Observing worker with LiveData</a:t>
            </a:r>
            <a:endParaRPr sz="2400"/>
          </a:p>
        </p:txBody>
      </p:sp>
      <p:sp>
        <p:nvSpPr>
          <p:cNvPr id="545" name="Google Shape;545;p38"/>
          <p:cNvSpPr txBox="1"/>
          <p:nvPr>
            <p:ph idx="11" type="ftr"/>
          </p:nvPr>
        </p:nvSpPr>
        <p:spPr>
          <a:xfrm>
            <a:off x="2514600" y="4989612"/>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546" name="Google Shape;546;p38"/>
          <p:cNvSpPr txBox="1"/>
          <p:nvPr>
            <p:ph idx="12" type="sldNum"/>
          </p:nvPr>
        </p:nvSpPr>
        <p:spPr>
          <a:xfrm>
            <a:off x="8915400" y="4989233"/>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547" name="Google Shape;547;p38"/>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548" name="Google Shape;548;p38"/>
          <p:cNvSpPr txBox="1"/>
          <p:nvPr/>
        </p:nvSpPr>
        <p:spPr>
          <a:xfrm>
            <a:off x="228600" y="819150"/>
            <a:ext cx="868680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WorkManager lets you observe the states of the worker by returning LiveData for the requested WorkInfo and observing this LiveData for any changes.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You can get work by Work Request Id, Tag or Unique name</a:t>
            </a:r>
            <a:endParaRPr sz="1800">
              <a:solidFill>
                <a:schemeClr val="dk1"/>
              </a:solidFill>
              <a:latin typeface="Calibri"/>
              <a:ea typeface="Calibri"/>
              <a:cs typeface="Calibri"/>
              <a:sym typeface="Calibri"/>
            </a:endParaRPr>
          </a:p>
        </p:txBody>
      </p:sp>
      <p:pic>
        <p:nvPicPr>
          <p:cNvPr id="549" name="Google Shape;549;p38"/>
          <p:cNvPicPr preferRelativeResize="0"/>
          <p:nvPr/>
        </p:nvPicPr>
        <p:blipFill rotWithShape="1">
          <a:blip r:embed="rId3">
            <a:alphaModFix/>
          </a:blip>
          <a:srcRect b="0" l="0" r="0" t="0"/>
          <a:stretch/>
        </p:blipFill>
        <p:spPr>
          <a:xfrm>
            <a:off x="245165" y="1885950"/>
            <a:ext cx="8419363" cy="25431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9"/>
          <p:cNvSpPr txBox="1"/>
          <p:nvPr>
            <p:ph type="title"/>
          </p:nvPr>
        </p:nvSpPr>
        <p:spPr>
          <a:xfrm>
            <a:off x="357327" y="118998"/>
            <a:ext cx="77198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Chain work</a:t>
            </a:r>
            <a:endParaRPr sz="2400"/>
          </a:p>
        </p:txBody>
      </p:sp>
      <p:sp>
        <p:nvSpPr>
          <p:cNvPr id="555" name="Google Shape;555;p39"/>
          <p:cNvSpPr txBox="1"/>
          <p:nvPr>
            <p:ph idx="11" type="ftr"/>
          </p:nvPr>
        </p:nvSpPr>
        <p:spPr>
          <a:xfrm>
            <a:off x="2514600" y="4989612"/>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556" name="Google Shape;556;p39"/>
          <p:cNvSpPr txBox="1"/>
          <p:nvPr>
            <p:ph idx="12" type="sldNum"/>
          </p:nvPr>
        </p:nvSpPr>
        <p:spPr>
          <a:xfrm>
            <a:off x="8915400" y="4989233"/>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557" name="Google Shape;557;p39"/>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558" name="Google Shape;558;p39"/>
          <p:cNvSpPr txBox="1"/>
          <p:nvPr/>
        </p:nvSpPr>
        <p:spPr>
          <a:xfrm>
            <a:off x="228600" y="819150"/>
            <a:ext cx="868680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WorkManager allows you to create separate WorkerRequests that run in order or parallel. In this step you'll create a chain of work that looks like this: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pic>
        <p:nvPicPr>
          <p:cNvPr id="559" name="Google Shape;559;p39"/>
          <p:cNvPicPr preferRelativeResize="0"/>
          <p:nvPr/>
        </p:nvPicPr>
        <p:blipFill rotWithShape="1">
          <a:blip r:embed="rId3">
            <a:alphaModFix/>
          </a:blip>
          <a:srcRect b="0" l="0" r="0" t="0"/>
          <a:stretch/>
        </p:blipFill>
        <p:spPr>
          <a:xfrm>
            <a:off x="4343400" y="1581150"/>
            <a:ext cx="4495800" cy="3173882"/>
          </a:xfrm>
          <a:prstGeom prst="rect">
            <a:avLst/>
          </a:prstGeom>
          <a:noFill/>
          <a:ln>
            <a:noFill/>
          </a:ln>
        </p:spPr>
      </p:pic>
      <p:pic>
        <p:nvPicPr>
          <p:cNvPr id="560" name="Google Shape;560;p39"/>
          <p:cNvPicPr preferRelativeResize="0"/>
          <p:nvPr/>
        </p:nvPicPr>
        <p:blipFill rotWithShape="1">
          <a:blip r:embed="rId4">
            <a:alphaModFix/>
          </a:blip>
          <a:srcRect b="0" l="0" r="0" t="0"/>
          <a:stretch/>
        </p:blipFill>
        <p:spPr>
          <a:xfrm>
            <a:off x="205409" y="1581150"/>
            <a:ext cx="4419600" cy="1255954"/>
          </a:xfrm>
          <a:prstGeom prst="rect">
            <a:avLst/>
          </a:prstGeom>
          <a:noFill/>
          <a:ln>
            <a:noFill/>
          </a:ln>
        </p:spPr>
      </p:pic>
      <p:pic>
        <p:nvPicPr>
          <p:cNvPr id="561" name="Google Shape;561;p39"/>
          <p:cNvPicPr preferRelativeResize="0"/>
          <p:nvPr/>
        </p:nvPicPr>
        <p:blipFill rotWithShape="1">
          <a:blip r:embed="rId5">
            <a:alphaModFix/>
          </a:blip>
          <a:srcRect b="0" l="0" r="0" t="0"/>
          <a:stretch/>
        </p:blipFill>
        <p:spPr>
          <a:xfrm>
            <a:off x="202096" y="3205311"/>
            <a:ext cx="4395457" cy="14097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ph type="title"/>
          </p:nvPr>
        </p:nvSpPr>
        <p:spPr>
          <a:xfrm>
            <a:off x="357327" y="118998"/>
            <a:ext cx="33764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1. Android KTX</a:t>
            </a:r>
            <a:endParaRPr sz="2400"/>
          </a:p>
        </p:txBody>
      </p:sp>
      <p:sp>
        <p:nvSpPr>
          <p:cNvPr id="91" name="Google Shape;91;p4"/>
          <p:cNvSpPr txBox="1"/>
          <p:nvPr/>
        </p:nvSpPr>
        <p:spPr>
          <a:xfrm>
            <a:off x="357327" y="875791"/>
            <a:ext cx="1588135" cy="391160"/>
          </a:xfrm>
          <a:prstGeom prst="rect">
            <a:avLst/>
          </a:prstGeom>
          <a:noFill/>
          <a:ln>
            <a:noFill/>
          </a:ln>
        </p:spPr>
        <p:txBody>
          <a:bodyPr anchorCtr="0" anchor="t" bIns="0" lIns="0" spcFirstLastPara="1" rIns="0" wrap="square" tIns="12700">
            <a:spAutoFit/>
          </a:bodyPr>
          <a:lstStyle/>
          <a:p>
            <a:pPr indent="-190500" lvl="0" marL="355600" marR="0" rtl="0" algn="l">
              <a:lnSpc>
                <a:spcPct val="100000"/>
              </a:lnSpc>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p:txBody>
      </p:sp>
      <p:sp>
        <p:nvSpPr>
          <p:cNvPr id="92" name="Google Shape;92;p4"/>
          <p:cNvSpPr txBox="1"/>
          <p:nvPr/>
        </p:nvSpPr>
        <p:spPr>
          <a:xfrm>
            <a:off x="250342" y="805286"/>
            <a:ext cx="8405673" cy="120032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Android KTX is a set of </a:t>
            </a:r>
            <a:r>
              <a:rPr b="1" lang="en-US" sz="1800">
                <a:solidFill>
                  <a:schemeClr val="dk1"/>
                </a:solidFill>
                <a:latin typeface="Calibri"/>
                <a:ea typeface="Calibri"/>
                <a:cs typeface="Calibri"/>
                <a:sym typeface="Calibri"/>
              </a:rPr>
              <a:t>Kotlin extensions </a:t>
            </a:r>
            <a:r>
              <a:rPr lang="en-US" sz="1800">
                <a:solidFill>
                  <a:schemeClr val="dk1"/>
                </a:solidFill>
                <a:latin typeface="Calibri"/>
                <a:ea typeface="Calibri"/>
                <a:cs typeface="Calibri"/>
                <a:sym typeface="Calibri"/>
              </a:rPr>
              <a:t>that are included with Android Jetpack and other Android libraries. KTX extensions provide concise, idiomatic Kotlin to Jetpack, Android platform, and other APIs. To do so, these extensions leverage several Kotlin language features, including the following</a:t>
            </a:r>
            <a:endParaRPr/>
          </a:p>
        </p:txBody>
      </p:sp>
      <p:pic>
        <p:nvPicPr>
          <p:cNvPr id="93" name="Google Shape;93;p4"/>
          <p:cNvPicPr preferRelativeResize="0"/>
          <p:nvPr/>
        </p:nvPicPr>
        <p:blipFill rotWithShape="1">
          <a:blip r:embed="rId3">
            <a:alphaModFix/>
          </a:blip>
          <a:srcRect b="0" l="0" r="0" t="0"/>
          <a:stretch/>
        </p:blipFill>
        <p:spPr>
          <a:xfrm>
            <a:off x="685800" y="2198966"/>
            <a:ext cx="2390775" cy="2038350"/>
          </a:xfrm>
          <a:prstGeom prst="rect">
            <a:avLst/>
          </a:prstGeom>
          <a:noFill/>
          <a:ln>
            <a:noFill/>
          </a:ln>
        </p:spPr>
      </p:pic>
      <p:pic>
        <p:nvPicPr>
          <p:cNvPr id="94" name="Google Shape;94;p4"/>
          <p:cNvPicPr preferRelativeResize="0"/>
          <p:nvPr/>
        </p:nvPicPr>
        <p:blipFill rotWithShape="1">
          <a:blip r:embed="rId4">
            <a:alphaModFix/>
          </a:blip>
          <a:srcRect b="0" l="0" r="0" t="0"/>
          <a:stretch/>
        </p:blipFill>
        <p:spPr>
          <a:xfrm>
            <a:off x="6400800" y="1664181"/>
            <a:ext cx="1310090" cy="3107919"/>
          </a:xfrm>
          <a:prstGeom prst="rect">
            <a:avLst/>
          </a:prstGeom>
          <a:noFill/>
          <a:ln>
            <a:noFill/>
          </a:ln>
        </p:spPr>
      </p:pic>
      <p:sp>
        <p:nvSpPr>
          <p:cNvPr id="95" name="Google Shape;95;p4"/>
          <p:cNvSpPr txBox="1"/>
          <p:nvPr/>
        </p:nvSpPr>
        <p:spPr>
          <a:xfrm>
            <a:off x="305117" y="4324350"/>
            <a:ext cx="51812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Read more about KTX at </a:t>
            </a:r>
            <a:r>
              <a:rPr lang="en-US" sz="1800" u="sng">
                <a:solidFill>
                  <a:schemeClr val="dk1"/>
                </a:solidFill>
                <a:latin typeface="Calibri"/>
                <a:ea typeface="Calibri"/>
                <a:cs typeface="Calibri"/>
                <a:sym typeface="Calibri"/>
                <a:hlinkClick r:id="rId5">
                  <a:extLst>
                    <a:ext uri="{A12FA001-AC4F-418D-AE19-62706E023703}">
                      <ahyp:hlinkClr val="tx"/>
                    </a:ext>
                  </a:extLst>
                </a:hlinkClick>
              </a:rPr>
              <a:t>here</a:t>
            </a:r>
            <a:endParaRPr sz="1800">
              <a:solidFill>
                <a:schemeClr val="dk1"/>
              </a:solidFill>
              <a:latin typeface="Calibri"/>
              <a:ea typeface="Calibri"/>
              <a:cs typeface="Calibri"/>
              <a:sym typeface="Calibri"/>
            </a:endParaRPr>
          </a:p>
        </p:txBody>
      </p:sp>
      <p:sp>
        <p:nvSpPr>
          <p:cNvPr id="96" name="Google Shape;96;p4"/>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97" name="Google Shape;97;p4"/>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98" name="Google Shape;98;p4"/>
          <p:cNvSpPr txBox="1"/>
          <p:nvPr>
            <p:ph idx="12" type="sldNum"/>
          </p:nvPr>
        </p:nvSpPr>
        <p:spPr>
          <a:xfrm>
            <a:off x="8983704" y="4965065"/>
            <a:ext cx="153670"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0"/>
          <p:cNvSpPr txBox="1"/>
          <p:nvPr>
            <p:ph type="title"/>
          </p:nvPr>
        </p:nvSpPr>
        <p:spPr>
          <a:xfrm>
            <a:off x="357327" y="118998"/>
            <a:ext cx="77198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Work continuation</a:t>
            </a:r>
            <a:endParaRPr sz="2400"/>
          </a:p>
        </p:txBody>
      </p:sp>
      <p:sp>
        <p:nvSpPr>
          <p:cNvPr id="567" name="Google Shape;567;p40"/>
          <p:cNvSpPr txBox="1"/>
          <p:nvPr>
            <p:ph idx="11" type="ftr"/>
          </p:nvPr>
        </p:nvSpPr>
        <p:spPr>
          <a:xfrm>
            <a:off x="2514600" y="4989612"/>
            <a:ext cx="51339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568" name="Google Shape;568;p40"/>
          <p:cNvSpPr txBox="1"/>
          <p:nvPr>
            <p:ph idx="12" type="sldNum"/>
          </p:nvPr>
        </p:nvSpPr>
        <p:spPr>
          <a:xfrm>
            <a:off x="8915400" y="4989233"/>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569" name="Google Shape;569;p40"/>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570" name="Google Shape;570;p40"/>
          <p:cNvSpPr txBox="1"/>
          <p:nvPr/>
        </p:nvSpPr>
        <p:spPr>
          <a:xfrm>
            <a:off x="221974" y="742950"/>
            <a:ext cx="868680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You can create more complex sequences by joining multiple chains with the WorkContinuation.combine(List&lt;OneTimeWorkRequest&gt;) methods. For example, suppose you want to run a sequence like this</a:t>
            </a:r>
            <a:endParaRPr/>
          </a:p>
        </p:txBody>
      </p:sp>
      <p:pic>
        <p:nvPicPr>
          <p:cNvPr id="571" name="Google Shape;571;p40"/>
          <p:cNvPicPr preferRelativeResize="0"/>
          <p:nvPr/>
        </p:nvPicPr>
        <p:blipFill rotWithShape="1">
          <a:blip r:embed="rId3">
            <a:alphaModFix/>
          </a:blip>
          <a:srcRect b="0" l="0" r="0" t="0"/>
          <a:stretch/>
        </p:blipFill>
        <p:spPr>
          <a:xfrm>
            <a:off x="5257800" y="1809750"/>
            <a:ext cx="3100388" cy="2803610"/>
          </a:xfrm>
          <a:prstGeom prst="rect">
            <a:avLst/>
          </a:prstGeom>
          <a:noFill/>
          <a:ln>
            <a:noFill/>
          </a:ln>
        </p:spPr>
      </p:pic>
      <p:pic>
        <p:nvPicPr>
          <p:cNvPr id="572" name="Google Shape;572;p40"/>
          <p:cNvPicPr preferRelativeResize="0"/>
          <p:nvPr/>
        </p:nvPicPr>
        <p:blipFill rotWithShape="1">
          <a:blip r:embed="rId4">
            <a:alphaModFix/>
          </a:blip>
          <a:srcRect b="0" l="0" r="0" t="0"/>
          <a:stretch/>
        </p:blipFill>
        <p:spPr>
          <a:xfrm>
            <a:off x="685800" y="2016548"/>
            <a:ext cx="4057650" cy="2181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1"/>
          <p:cNvSpPr txBox="1"/>
          <p:nvPr/>
        </p:nvSpPr>
        <p:spPr>
          <a:xfrm>
            <a:off x="357326" y="118998"/>
            <a:ext cx="6576873" cy="39535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WorkManager – Cancelling work</a:t>
            </a:r>
            <a:endParaRPr sz="2400">
              <a:solidFill>
                <a:schemeClr val="dk1"/>
              </a:solidFill>
              <a:latin typeface="Arial"/>
              <a:ea typeface="Arial"/>
              <a:cs typeface="Arial"/>
              <a:sym typeface="Arial"/>
            </a:endParaRPr>
          </a:p>
        </p:txBody>
      </p:sp>
      <p:sp>
        <p:nvSpPr>
          <p:cNvPr id="578" name="Google Shape;578;p41"/>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579" name="Google Shape;579;p41"/>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580" name="Google Shape;580;p41"/>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581" name="Google Shape;581;p41"/>
          <p:cNvSpPr txBox="1"/>
          <p:nvPr/>
        </p:nvSpPr>
        <p:spPr>
          <a:xfrm>
            <a:off x="152400" y="754619"/>
            <a:ext cx="817707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If you no longer need your previously enqueued work to run, you can ask for it to be cancelled. Work can be cancelled by its name, id or by a tag associated with it</a:t>
            </a:r>
            <a:endParaRPr/>
          </a:p>
        </p:txBody>
      </p:sp>
      <p:pic>
        <p:nvPicPr>
          <p:cNvPr id="582" name="Google Shape;582;p41"/>
          <p:cNvPicPr preferRelativeResize="0"/>
          <p:nvPr/>
        </p:nvPicPr>
        <p:blipFill rotWithShape="1">
          <a:blip r:embed="rId3">
            <a:alphaModFix/>
          </a:blip>
          <a:srcRect b="0" l="0" r="0" t="0"/>
          <a:stretch/>
        </p:blipFill>
        <p:spPr>
          <a:xfrm>
            <a:off x="2133600" y="1962150"/>
            <a:ext cx="4358571" cy="2219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42"/>
          <p:cNvPicPr preferRelativeResize="0"/>
          <p:nvPr/>
        </p:nvPicPr>
        <p:blipFill rotWithShape="1">
          <a:blip r:embed="rId3">
            <a:alphaModFix/>
          </a:blip>
          <a:srcRect b="0" l="0" r="0" t="0"/>
          <a:stretch/>
        </p:blipFill>
        <p:spPr>
          <a:xfrm>
            <a:off x="3124200" y="1733550"/>
            <a:ext cx="5715000" cy="3214688"/>
          </a:xfrm>
          <a:prstGeom prst="rect">
            <a:avLst/>
          </a:prstGeom>
          <a:noFill/>
          <a:ln>
            <a:noFill/>
          </a:ln>
        </p:spPr>
      </p:pic>
      <p:sp>
        <p:nvSpPr>
          <p:cNvPr id="588" name="Google Shape;588;p42"/>
          <p:cNvSpPr txBox="1"/>
          <p:nvPr/>
        </p:nvSpPr>
        <p:spPr>
          <a:xfrm>
            <a:off x="357326" y="118998"/>
            <a:ext cx="44432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Threading in WorkManager</a:t>
            </a:r>
            <a:endParaRPr sz="2400">
              <a:solidFill>
                <a:schemeClr val="dk1"/>
              </a:solidFill>
              <a:latin typeface="Arial"/>
              <a:ea typeface="Arial"/>
              <a:cs typeface="Arial"/>
              <a:sym typeface="Arial"/>
            </a:endParaRPr>
          </a:p>
        </p:txBody>
      </p:sp>
      <p:sp>
        <p:nvSpPr>
          <p:cNvPr id="589" name="Google Shape;589;p42"/>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590" name="Google Shape;590;p42"/>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591" name="Google Shape;591;p42"/>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592" name="Google Shape;592;p42"/>
          <p:cNvSpPr txBox="1"/>
          <p:nvPr/>
        </p:nvSpPr>
        <p:spPr>
          <a:xfrm>
            <a:off x="76200" y="666750"/>
            <a:ext cx="8763000"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When you use a Worker, WorkManager automatically calls Worker.doWork() on a background thread. The background thread comes from the Executor specified in WorkManager's Configuration. By default, WorkManager sets up an Executor for you - but you can also customize your own. </a:t>
            </a:r>
            <a:endParaRPr/>
          </a:p>
        </p:txBody>
      </p:sp>
      <p:pic>
        <p:nvPicPr>
          <p:cNvPr id="593" name="Google Shape;593;p42"/>
          <p:cNvPicPr preferRelativeResize="0"/>
          <p:nvPr/>
        </p:nvPicPr>
        <p:blipFill rotWithShape="1">
          <a:blip r:embed="rId4">
            <a:alphaModFix/>
          </a:blip>
          <a:srcRect b="0" l="0" r="0" t="0"/>
          <a:stretch/>
        </p:blipFill>
        <p:spPr>
          <a:xfrm>
            <a:off x="347387" y="2343150"/>
            <a:ext cx="3849805" cy="8104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3"/>
          <p:cNvSpPr txBox="1"/>
          <p:nvPr/>
        </p:nvSpPr>
        <p:spPr>
          <a:xfrm>
            <a:off x="357326" y="118998"/>
            <a:ext cx="657687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WorkManager with RxWorker </a:t>
            </a:r>
            <a:endParaRPr sz="2400">
              <a:solidFill>
                <a:schemeClr val="dk1"/>
              </a:solidFill>
              <a:latin typeface="Arial"/>
              <a:ea typeface="Arial"/>
              <a:cs typeface="Arial"/>
              <a:sym typeface="Arial"/>
            </a:endParaRPr>
          </a:p>
        </p:txBody>
      </p:sp>
      <p:sp>
        <p:nvSpPr>
          <p:cNvPr id="599" name="Google Shape;599;p43"/>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600" name="Google Shape;600;p43"/>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601" name="Google Shape;601;p43"/>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602" name="Google Shape;602;p43"/>
          <p:cNvSpPr txBox="1"/>
          <p:nvPr/>
        </p:nvSpPr>
        <p:spPr>
          <a:xfrm>
            <a:off x="76200" y="666750"/>
            <a:ext cx="8763000" cy="1477328"/>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We provide interoperability between WorkManager and RxJava2. To get started, include work-rxjava2 the dependency in addition to work-runtime in your gradle file. Then, instead of extending Worker, you should extend RxWorker. Finally override the RxWorker.createWork() method to return a Single&lt;Result&gt; indicating the Result of your execution, as follows</a:t>
            </a:r>
            <a:endParaRPr/>
          </a:p>
        </p:txBody>
      </p:sp>
      <p:pic>
        <p:nvPicPr>
          <p:cNvPr id="603" name="Google Shape;603;p43"/>
          <p:cNvPicPr preferRelativeResize="0"/>
          <p:nvPr/>
        </p:nvPicPr>
        <p:blipFill rotWithShape="1">
          <a:blip r:embed="rId3">
            <a:alphaModFix/>
          </a:blip>
          <a:srcRect b="0" l="0" r="0" t="0"/>
          <a:stretch/>
        </p:blipFill>
        <p:spPr>
          <a:xfrm>
            <a:off x="357326" y="2131654"/>
            <a:ext cx="6162675" cy="2695575"/>
          </a:xfrm>
          <a:prstGeom prst="rect">
            <a:avLst/>
          </a:prstGeom>
          <a:noFill/>
          <a:ln>
            <a:noFill/>
          </a:ln>
        </p:spPr>
      </p:pic>
      <p:sp>
        <p:nvSpPr>
          <p:cNvPr id="604" name="Google Shape;604;p43"/>
          <p:cNvSpPr txBox="1"/>
          <p:nvPr/>
        </p:nvSpPr>
        <p:spPr>
          <a:xfrm>
            <a:off x="6605726" y="2301413"/>
            <a:ext cx="246207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F0000"/>
                </a:solidFill>
                <a:latin typeface="Calibri"/>
                <a:ea typeface="Calibri"/>
                <a:cs typeface="Calibri"/>
                <a:sym typeface="Calibri"/>
              </a:rPr>
              <a:t>Note : RxWorker.createWork() is called on the main thread, but the return value is subscribed to a background thread by default. You can override RxWorker.getBackgroundScheduler() to change the subscribing thread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4"/>
          <p:cNvSpPr txBox="1"/>
          <p:nvPr/>
        </p:nvSpPr>
        <p:spPr>
          <a:xfrm>
            <a:off x="357326" y="118998"/>
            <a:ext cx="7138850"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WorkManager with CoroutineWorker </a:t>
            </a:r>
            <a:endParaRPr sz="2400">
              <a:solidFill>
                <a:schemeClr val="dk1"/>
              </a:solidFill>
              <a:latin typeface="Arial"/>
              <a:ea typeface="Arial"/>
              <a:cs typeface="Arial"/>
              <a:sym typeface="Arial"/>
            </a:endParaRPr>
          </a:p>
        </p:txBody>
      </p:sp>
      <p:sp>
        <p:nvSpPr>
          <p:cNvPr id="611" name="Google Shape;611;p44"/>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612" name="Google Shape;612;p44"/>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613" name="Google Shape;613;p44"/>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614" name="Google Shape;614;p44"/>
          <p:cNvSpPr txBox="1"/>
          <p:nvPr/>
        </p:nvSpPr>
        <p:spPr>
          <a:xfrm>
            <a:off x="6605726" y="2301413"/>
            <a:ext cx="246207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F0000"/>
                </a:solidFill>
                <a:latin typeface="Calibri"/>
                <a:ea typeface="Calibri"/>
                <a:cs typeface="Calibri"/>
                <a:sym typeface="Calibri"/>
              </a:rPr>
              <a:t>Note : RxWorker.createWork() is called on the main thread, but the return value is subscribed to a background thread by default. You can override RxWorker.getBackgroundScheduler() to change the subscribing thread</a:t>
            </a:r>
            <a:endParaRPr/>
          </a:p>
        </p:txBody>
      </p:sp>
      <p:sp>
        <p:nvSpPr>
          <p:cNvPr id="615" name="Google Shape;615;p44"/>
          <p:cNvSpPr txBox="1"/>
          <p:nvPr/>
        </p:nvSpPr>
        <p:spPr>
          <a:xfrm>
            <a:off x="152400" y="742950"/>
            <a:ext cx="8839200" cy="120032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For Kotlin users, WorkManager provides first-class support for coroutines. To get started, include work-runtime-ktx in your gradle file. Instead of extending Worke, you should extend, which has a slightly different API. For example, if you wanted to build a simple CoroutineWorker to perform some network operations, you would do the following</a:t>
            </a:r>
            <a:endParaRPr/>
          </a:p>
        </p:txBody>
      </p:sp>
      <p:pic>
        <p:nvPicPr>
          <p:cNvPr id="616" name="Google Shape;616;p44"/>
          <p:cNvPicPr preferRelativeResize="0"/>
          <p:nvPr/>
        </p:nvPicPr>
        <p:blipFill rotWithShape="1">
          <a:blip r:embed="rId3">
            <a:alphaModFix/>
          </a:blip>
          <a:srcRect b="0" l="0" r="0" t="0"/>
          <a:stretch/>
        </p:blipFill>
        <p:spPr>
          <a:xfrm>
            <a:off x="457200" y="2004167"/>
            <a:ext cx="6048375" cy="289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5"/>
          <p:cNvSpPr txBox="1"/>
          <p:nvPr/>
        </p:nvSpPr>
        <p:spPr>
          <a:xfrm>
            <a:off x="7862316" y="4827373"/>
            <a:ext cx="977265" cy="179705"/>
          </a:xfrm>
          <a:prstGeom prst="rect">
            <a:avLst/>
          </a:prstGeom>
          <a:noFill/>
          <a:ln>
            <a:noFill/>
          </a:ln>
        </p:spPr>
        <p:txBody>
          <a:bodyPr anchorCtr="0" anchor="t" bIns="0" lIns="0" spcFirstLastPara="1" rIns="0" wrap="square" tIns="40625">
            <a:spAutoFit/>
          </a:bodyPr>
          <a:lstStyle/>
          <a:p>
            <a:pPr indent="0" lvl="0" marL="0" marR="0" rtl="0" algn="l">
              <a:lnSpc>
                <a:spcPct val="100000"/>
              </a:lnSpc>
              <a:spcBef>
                <a:spcPts val="0"/>
              </a:spcBef>
              <a:spcAft>
                <a:spcPts val="0"/>
              </a:spcAft>
              <a:buNone/>
            </a:pPr>
            <a:r>
              <a:rPr lang="en-US" sz="900">
                <a:solidFill>
                  <a:srgbClr val="FFFFFF"/>
                </a:solidFill>
                <a:latin typeface="Arial"/>
                <a:ea typeface="Arial"/>
                <a:cs typeface="Arial"/>
                <a:sym typeface="Arial"/>
              </a:rPr>
              <a:t>Confidential	</a:t>
            </a:r>
            <a:r>
              <a:rPr baseline="30000" lang="en-US" sz="1125">
                <a:solidFill>
                  <a:srgbClr val="445369"/>
                </a:solidFill>
                <a:latin typeface="Arial"/>
                <a:ea typeface="Arial"/>
                <a:cs typeface="Arial"/>
                <a:sym typeface="Arial"/>
              </a:rPr>
              <a:t>5</a:t>
            </a:r>
            <a:endParaRPr baseline="30000" sz="1125">
              <a:solidFill>
                <a:schemeClr val="dk1"/>
              </a:solidFill>
              <a:latin typeface="Arial"/>
              <a:ea typeface="Arial"/>
              <a:cs typeface="Arial"/>
              <a:sym typeface="Arial"/>
            </a:endParaRPr>
          </a:p>
        </p:txBody>
      </p:sp>
      <p:sp>
        <p:nvSpPr>
          <p:cNvPr id="622" name="Google Shape;622;p45"/>
          <p:cNvSpPr/>
          <p:nvPr/>
        </p:nvSpPr>
        <p:spPr>
          <a:xfrm>
            <a:off x="8321040" y="205676"/>
            <a:ext cx="490727" cy="360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45"/>
          <p:cNvSpPr/>
          <p:nvPr/>
        </p:nvSpPr>
        <p:spPr>
          <a:xfrm>
            <a:off x="0" y="1522"/>
            <a:ext cx="1424940" cy="51419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4" name="Google Shape;624;p45"/>
          <p:cNvGrpSpPr/>
          <p:nvPr/>
        </p:nvGrpSpPr>
        <p:grpSpPr>
          <a:xfrm>
            <a:off x="1523" y="0"/>
            <a:ext cx="9142475" cy="5143498"/>
            <a:chOff x="1523" y="0"/>
            <a:chExt cx="9142475" cy="5143498"/>
          </a:xfrm>
        </p:grpSpPr>
        <p:sp>
          <p:nvSpPr>
            <p:cNvPr id="625" name="Google Shape;625;p45"/>
            <p:cNvSpPr/>
            <p:nvPr/>
          </p:nvSpPr>
          <p:spPr>
            <a:xfrm>
              <a:off x="3086099" y="0"/>
              <a:ext cx="6057899" cy="514349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45"/>
            <p:cNvSpPr/>
            <p:nvPr/>
          </p:nvSpPr>
          <p:spPr>
            <a:xfrm>
              <a:off x="1524" y="1523"/>
              <a:ext cx="9140952" cy="51419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45"/>
            <p:cNvSpPr/>
            <p:nvPr/>
          </p:nvSpPr>
          <p:spPr>
            <a:xfrm>
              <a:off x="1523" y="0"/>
              <a:ext cx="5724525" cy="5142230"/>
            </a:xfrm>
            <a:custGeom>
              <a:rect b="b" l="l" r="r" t="t"/>
              <a:pathLst>
                <a:path extrusionOk="0" h="5142230" w="5724525">
                  <a:moveTo>
                    <a:pt x="3122694" y="0"/>
                  </a:moveTo>
                  <a:lnTo>
                    <a:pt x="0" y="0"/>
                  </a:lnTo>
                  <a:lnTo>
                    <a:pt x="0" y="5141975"/>
                  </a:lnTo>
                  <a:lnTo>
                    <a:pt x="5724144" y="5141975"/>
                  </a:lnTo>
                  <a:lnTo>
                    <a:pt x="3122694" y="0"/>
                  </a:lnTo>
                  <a:close/>
                </a:path>
              </a:pathLst>
            </a:custGeom>
            <a:solidFill>
              <a:srgbClr val="1885AE">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8" name="Google Shape;628;p45"/>
          <p:cNvSpPr txBox="1"/>
          <p:nvPr>
            <p:ph type="title"/>
          </p:nvPr>
        </p:nvSpPr>
        <p:spPr>
          <a:xfrm>
            <a:off x="699218" y="3364678"/>
            <a:ext cx="3967479" cy="807272"/>
          </a:xfrm>
          <a:prstGeom prst="rect">
            <a:avLst/>
          </a:prstGeom>
          <a:noFill/>
          <a:ln>
            <a:noFill/>
          </a:ln>
        </p:spPr>
        <p:txBody>
          <a:bodyPr anchorCtr="0" anchor="t" bIns="0" lIns="0" spcFirstLastPara="1" rIns="0" wrap="square" tIns="164450">
            <a:spAutoFit/>
          </a:bodyPr>
          <a:lstStyle/>
          <a:p>
            <a:pPr indent="0" lvl="0" marL="12700" marR="5080" rtl="0" algn="l">
              <a:lnSpc>
                <a:spcPct val="96504"/>
              </a:lnSpc>
              <a:spcBef>
                <a:spcPts val="0"/>
              </a:spcBef>
              <a:spcAft>
                <a:spcPts val="0"/>
              </a:spcAft>
              <a:buNone/>
            </a:pPr>
            <a:r>
              <a:rPr lang="en-US" sz="5150">
                <a:solidFill>
                  <a:srgbClr val="FFFFFF"/>
                </a:solidFill>
              </a:rPr>
              <a:t>Navigation</a:t>
            </a:r>
            <a:endParaRPr sz="5150"/>
          </a:p>
        </p:txBody>
      </p:sp>
      <p:grpSp>
        <p:nvGrpSpPr>
          <p:cNvPr id="629" name="Google Shape;629;p45"/>
          <p:cNvGrpSpPr/>
          <p:nvPr/>
        </p:nvGrpSpPr>
        <p:grpSpPr>
          <a:xfrm>
            <a:off x="381000" y="2647950"/>
            <a:ext cx="1845564" cy="1676400"/>
            <a:chOff x="498348" y="2528316"/>
            <a:chExt cx="1845564" cy="1676400"/>
          </a:xfrm>
        </p:grpSpPr>
        <p:sp>
          <p:nvSpPr>
            <p:cNvPr id="630" name="Google Shape;630;p45"/>
            <p:cNvSpPr/>
            <p:nvPr/>
          </p:nvSpPr>
          <p:spPr>
            <a:xfrm>
              <a:off x="498348" y="3099816"/>
              <a:ext cx="62865" cy="1104900"/>
            </a:xfrm>
            <a:custGeom>
              <a:rect b="b" l="l" r="r" t="t"/>
              <a:pathLst>
                <a:path extrusionOk="0" h="1104900" w="62865">
                  <a:moveTo>
                    <a:pt x="62484" y="0"/>
                  </a:moveTo>
                  <a:lnTo>
                    <a:pt x="0" y="0"/>
                  </a:lnTo>
                  <a:lnTo>
                    <a:pt x="0" y="1104900"/>
                  </a:lnTo>
                  <a:lnTo>
                    <a:pt x="62484" y="1104900"/>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45"/>
            <p:cNvSpPr/>
            <p:nvPr/>
          </p:nvSpPr>
          <p:spPr>
            <a:xfrm>
              <a:off x="498348" y="2598420"/>
              <a:ext cx="615696" cy="4523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45"/>
            <p:cNvSpPr/>
            <p:nvPr/>
          </p:nvSpPr>
          <p:spPr>
            <a:xfrm>
              <a:off x="1211580" y="2583180"/>
              <a:ext cx="0" cy="402590"/>
            </a:xfrm>
            <a:custGeom>
              <a:rect b="b" l="l" r="r" t="t"/>
              <a:pathLst>
                <a:path extrusionOk="0" h="402589" w="120000">
                  <a:moveTo>
                    <a:pt x="0" y="0"/>
                  </a:moveTo>
                  <a:lnTo>
                    <a:pt x="0" y="40220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45"/>
            <p:cNvSpPr/>
            <p:nvPr/>
          </p:nvSpPr>
          <p:spPr>
            <a:xfrm>
              <a:off x="1164336" y="2528316"/>
              <a:ext cx="1179576" cy="4907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6"/>
          <p:cNvSpPr txBox="1"/>
          <p:nvPr>
            <p:ph type="title"/>
          </p:nvPr>
        </p:nvSpPr>
        <p:spPr>
          <a:xfrm>
            <a:off x="357327" y="53467"/>
            <a:ext cx="4018915" cy="9983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7. Navigation Overview</a:t>
            </a:r>
            <a:endParaRPr sz="3200"/>
          </a:p>
        </p:txBody>
      </p:sp>
      <p:sp>
        <p:nvSpPr>
          <p:cNvPr id="639" name="Google Shape;639;p46"/>
          <p:cNvSpPr txBox="1"/>
          <p:nvPr/>
        </p:nvSpPr>
        <p:spPr>
          <a:xfrm>
            <a:off x="375615" y="959358"/>
            <a:ext cx="8183880" cy="2840990"/>
          </a:xfrm>
          <a:prstGeom prst="rect">
            <a:avLst/>
          </a:prstGeom>
          <a:noFill/>
          <a:ln>
            <a:noFill/>
          </a:ln>
        </p:spPr>
        <p:txBody>
          <a:bodyPr anchorCtr="0" anchor="t" bIns="0" lIns="0" spcFirstLastPara="1" rIns="0" wrap="square" tIns="37450">
            <a:spAutoFit/>
          </a:bodyPr>
          <a:lstStyle/>
          <a:p>
            <a:pPr indent="0" lvl="0" marL="12700" marR="5080" rtl="0" algn="l">
              <a:lnSpc>
                <a:spcPct val="107407"/>
              </a:lnSpc>
              <a:spcBef>
                <a:spcPts val="0"/>
              </a:spcBef>
              <a:spcAft>
                <a:spcPts val="0"/>
              </a:spcAft>
              <a:buNone/>
            </a:pPr>
            <a:r>
              <a:rPr lang="en-US" sz="1350">
                <a:solidFill>
                  <a:srgbClr val="445369"/>
                </a:solidFill>
                <a:latin typeface="Arial"/>
                <a:ea typeface="Arial"/>
                <a:cs typeface="Arial"/>
                <a:sym typeface="Arial"/>
              </a:rPr>
              <a:t>Navigation refers to the interactions that allow users to navigate across, into, and back out from the different  pieces of content within your app</a:t>
            </a:r>
            <a:endParaRPr sz="135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500">
              <a:solidFill>
                <a:schemeClr val="dk1"/>
              </a:solidFill>
              <a:latin typeface="Arial"/>
              <a:ea typeface="Arial"/>
              <a:cs typeface="Arial"/>
              <a:sym typeface="Arial"/>
            </a:endParaRPr>
          </a:p>
          <a:p>
            <a:pPr indent="0" lvl="0" marL="66040" marR="0" rtl="0" algn="l">
              <a:lnSpc>
                <a:spcPct val="100000"/>
              </a:lnSpc>
              <a:spcBef>
                <a:spcPts val="1140"/>
              </a:spcBef>
              <a:spcAft>
                <a:spcPts val="0"/>
              </a:spcAft>
              <a:buNone/>
            </a:pPr>
            <a:r>
              <a:rPr lang="en-US" sz="1350">
                <a:solidFill>
                  <a:srgbClr val="445369"/>
                </a:solidFill>
                <a:latin typeface="Arial"/>
                <a:ea typeface="Arial"/>
                <a:cs typeface="Arial"/>
                <a:sym typeface="Arial"/>
              </a:rPr>
              <a:t>The Navigation component consists of three key parts that are described below:</a:t>
            </a:r>
            <a:endParaRPr sz="1350">
              <a:solidFill>
                <a:schemeClr val="dk1"/>
              </a:solidFill>
              <a:latin typeface="Arial"/>
              <a:ea typeface="Arial"/>
              <a:cs typeface="Arial"/>
              <a:sym typeface="Arial"/>
            </a:endParaRPr>
          </a:p>
          <a:p>
            <a:pPr indent="0" lvl="0" marL="0" marR="0" rtl="0" algn="l">
              <a:lnSpc>
                <a:spcPct val="100000"/>
              </a:lnSpc>
              <a:spcBef>
                <a:spcPts val="10"/>
              </a:spcBef>
              <a:spcAft>
                <a:spcPts val="0"/>
              </a:spcAft>
              <a:buNone/>
            </a:pPr>
            <a:r>
              <a:t/>
            </a:r>
            <a:endParaRPr sz="1400">
              <a:solidFill>
                <a:schemeClr val="dk1"/>
              </a:solidFill>
              <a:latin typeface="Arial"/>
              <a:ea typeface="Arial"/>
              <a:cs typeface="Arial"/>
              <a:sym typeface="Arial"/>
            </a:endParaRPr>
          </a:p>
          <a:p>
            <a:pPr indent="-215265" lvl="0" marL="281305" marR="147066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Navigation graph: An XML resource that contains all navigation-related information in  one centralized location. This includes all of the individual content areas within your  app, called destinations, as well as the possible paths that a user can take through  your app.</a:t>
            </a:r>
            <a:endParaRPr sz="1350">
              <a:solidFill>
                <a:schemeClr val="dk1"/>
              </a:solidFill>
              <a:latin typeface="Arial"/>
              <a:ea typeface="Arial"/>
              <a:cs typeface="Arial"/>
              <a:sym typeface="Arial"/>
            </a:endParaRPr>
          </a:p>
          <a:p>
            <a:pPr indent="-215265" lvl="0" marL="281305" marR="1576705"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NavHost: An empty container that displays destinations from your navigation graph.  The Navigation component contains a default NavHost implementation,  NavHostFragment, that displays fragment destinations.</a:t>
            </a:r>
            <a:endParaRPr sz="1350">
              <a:solidFill>
                <a:schemeClr val="dk1"/>
              </a:solidFill>
              <a:latin typeface="Arial"/>
              <a:ea typeface="Arial"/>
              <a:cs typeface="Arial"/>
              <a:sym typeface="Arial"/>
            </a:endParaRPr>
          </a:p>
          <a:p>
            <a:pPr indent="-215900" lvl="0" marL="281305" marR="0" rtl="0" algn="l">
              <a:lnSpc>
                <a:spcPct val="100000"/>
              </a:lnSpc>
              <a:spcBef>
                <a:spcPts val="5"/>
              </a:spcBef>
              <a:spcAft>
                <a:spcPts val="0"/>
              </a:spcAft>
              <a:buClr>
                <a:srgbClr val="445369"/>
              </a:buClr>
              <a:buSzPts val="1350"/>
              <a:buFont typeface="Arial"/>
              <a:buChar char="•"/>
            </a:pPr>
            <a:r>
              <a:rPr lang="en-US" sz="1350">
                <a:solidFill>
                  <a:srgbClr val="445369"/>
                </a:solidFill>
                <a:latin typeface="Arial"/>
                <a:ea typeface="Arial"/>
                <a:cs typeface="Arial"/>
                <a:sym typeface="Arial"/>
              </a:rPr>
              <a:t>NavController: An object that manages app navigation within a NavHost</a:t>
            </a:r>
            <a:endParaRPr sz="135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7"/>
          <p:cNvSpPr txBox="1"/>
          <p:nvPr>
            <p:ph type="title"/>
          </p:nvPr>
        </p:nvSpPr>
        <p:spPr>
          <a:xfrm>
            <a:off x="357327" y="53467"/>
            <a:ext cx="465137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Principles of Navigation</a:t>
            </a:r>
            <a:endParaRPr sz="3200"/>
          </a:p>
        </p:txBody>
      </p:sp>
      <p:sp>
        <p:nvSpPr>
          <p:cNvPr id="645" name="Google Shape;645;p47"/>
          <p:cNvSpPr txBox="1"/>
          <p:nvPr/>
        </p:nvSpPr>
        <p:spPr>
          <a:xfrm>
            <a:off x="759358" y="1180922"/>
            <a:ext cx="6792595" cy="2290445"/>
          </a:xfrm>
          <a:prstGeom prst="rect">
            <a:avLst/>
          </a:prstGeom>
          <a:noFill/>
          <a:ln>
            <a:noFill/>
          </a:ln>
        </p:spPr>
        <p:txBody>
          <a:bodyPr anchorCtr="0" anchor="t" bIns="0" lIns="0" spcFirstLastPara="1" rIns="0" wrap="square" tIns="13325">
            <a:spAutoFit/>
          </a:bodyPr>
          <a:lstStyle/>
          <a:p>
            <a:pPr indent="-215265" lvl="0" marL="227329" marR="0" rtl="0" algn="l">
              <a:lnSpc>
                <a:spcPct val="100000"/>
              </a:lnSpc>
              <a:spcBef>
                <a:spcPts val="0"/>
              </a:spcBef>
              <a:spcAft>
                <a:spcPts val="0"/>
              </a:spcAft>
              <a:buClr>
                <a:srgbClr val="445369"/>
              </a:buClr>
              <a:buSzPts val="1350"/>
              <a:buFont typeface="Arial"/>
              <a:buChar char="•"/>
            </a:pPr>
            <a:r>
              <a:rPr b="1" lang="en-US" sz="1350">
                <a:solidFill>
                  <a:srgbClr val="445369"/>
                </a:solidFill>
                <a:latin typeface="Arial"/>
                <a:ea typeface="Arial"/>
                <a:cs typeface="Arial"/>
                <a:sym typeface="Arial"/>
              </a:rPr>
              <a:t>Starting point </a:t>
            </a:r>
            <a:r>
              <a:rPr lang="en-US" sz="1350">
                <a:solidFill>
                  <a:srgbClr val="445369"/>
                </a:solidFill>
                <a:latin typeface="Arial"/>
                <a:ea typeface="Arial"/>
                <a:cs typeface="Arial"/>
                <a:sym typeface="Arial"/>
              </a:rPr>
              <a:t>– visible when application is started from a launcher, it's the last screen</a:t>
            </a:r>
            <a:endParaRPr sz="1350">
              <a:solidFill>
                <a:schemeClr val="dk1"/>
              </a:solidFill>
              <a:latin typeface="Arial"/>
              <a:ea typeface="Arial"/>
              <a:cs typeface="Arial"/>
              <a:sym typeface="Arial"/>
            </a:endParaRPr>
          </a:p>
          <a:p>
            <a:pPr indent="0" lvl="0" marL="227329" marR="0" rtl="0" algn="l">
              <a:lnSpc>
                <a:spcPct val="100000"/>
              </a:lnSpc>
              <a:spcBef>
                <a:spcPts val="5"/>
              </a:spcBef>
              <a:spcAft>
                <a:spcPts val="0"/>
              </a:spcAft>
              <a:buNone/>
            </a:pPr>
            <a:r>
              <a:rPr lang="en-US" sz="1350">
                <a:solidFill>
                  <a:srgbClr val="445369"/>
                </a:solidFill>
                <a:latin typeface="Arial"/>
                <a:ea typeface="Arial"/>
                <a:cs typeface="Arial"/>
                <a:sym typeface="Arial"/>
              </a:rPr>
              <a:t>after returning by pressing back button</a:t>
            </a:r>
            <a:endParaRPr sz="1350">
              <a:solidFill>
                <a:schemeClr val="dk1"/>
              </a:solidFill>
              <a:latin typeface="Arial"/>
              <a:ea typeface="Arial"/>
              <a:cs typeface="Arial"/>
              <a:sym typeface="Arial"/>
            </a:endParaRPr>
          </a:p>
          <a:p>
            <a:pPr indent="-215265" lvl="0" marL="227329" marR="143510" rtl="0" algn="l">
              <a:lnSpc>
                <a:spcPct val="100000"/>
              </a:lnSpc>
              <a:spcBef>
                <a:spcPts val="0"/>
              </a:spcBef>
              <a:spcAft>
                <a:spcPts val="0"/>
              </a:spcAft>
              <a:buClr>
                <a:srgbClr val="445369"/>
              </a:buClr>
              <a:buSzPts val="1350"/>
              <a:buFont typeface="Arial"/>
              <a:buChar char="•"/>
            </a:pPr>
            <a:r>
              <a:rPr b="1" lang="en-US" sz="1350">
                <a:solidFill>
                  <a:srgbClr val="445369"/>
                </a:solidFill>
                <a:latin typeface="Arial"/>
                <a:ea typeface="Arial"/>
                <a:cs typeface="Arial"/>
                <a:sym typeface="Arial"/>
              </a:rPr>
              <a:t>Navigation state is represented by a stack </a:t>
            </a:r>
            <a:r>
              <a:rPr lang="en-US" sz="1350">
                <a:solidFill>
                  <a:srgbClr val="445369"/>
                </a:solidFill>
                <a:latin typeface="Arial"/>
                <a:ea typeface="Arial"/>
                <a:cs typeface="Arial"/>
                <a:sym typeface="Arial"/>
              </a:rPr>
              <a:t>(start destination at the bottom, current  destination at the top of the stack)</a:t>
            </a:r>
            <a:endParaRPr sz="1350">
              <a:solidFill>
                <a:schemeClr val="dk1"/>
              </a:solidFill>
              <a:latin typeface="Arial"/>
              <a:ea typeface="Arial"/>
              <a:cs typeface="Arial"/>
              <a:sym typeface="Arial"/>
            </a:endParaRPr>
          </a:p>
          <a:p>
            <a:pPr indent="-215265" lvl="0" marL="227329" marR="0" rtl="0" algn="l">
              <a:lnSpc>
                <a:spcPct val="100000"/>
              </a:lnSpc>
              <a:spcBef>
                <a:spcPts val="0"/>
              </a:spcBef>
              <a:spcAft>
                <a:spcPts val="0"/>
              </a:spcAft>
              <a:buClr>
                <a:srgbClr val="445369"/>
              </a:buClr>
              <a:buSzPts val="1350"/>
              <a:buFont typeface="Arial"/>
              <a:buChar char="•"/>
            </a:pPr>
            <a:r>
              <a:rPr b="1" lang="en-US" sz="1350">
                <a:solidFill>
                  <a:srgbClr val="445369"/>
                </a:solidFill>
                <a:latin typeface="Arial"/>
                <a:ea typeface="Arial"/>
                <a:cs typeface="Arial"/>
                <a:sym typeface="Arial"/>
              </a:rPr>
              <a:t>Up button </a:t>
            </a:r>
            <a:r>
              <a:rPr lang="en-US" sz="1350">
                <a:solidFill>
                  <a:srgbClr val="445369"/>
                </a:solidFill>
                <a:latin typeface="Arial"/>
                <a:ea typeface="Arial"/>
                <a:cs typeface="Arial"/>
                <a:sym typeface="Arial"/>
              </a:rPr>
              <a:t>takes user to hierarchical parent destination, never exits the app</a:t>
            </a:r>
            <a:endParaRPr sz="1350">
              <a:solidFill>
                <a:schemeClr val="dk1"/>
              </a:solidFill>
              <a:latin typeface="Arial"/>
              <a:ea typeface="Arial"/>
              <a:cs typeface="Arial"/>
              <a:sym typeface="Arial"/>
            </a:endParaRPr>
          </a:p>
          <a:p>
            <a:pPr indent="-215265" lvl="0" marL="227329" marR="0" rtl="0" algn="l">
              <a:lnSpc>
                <a:spcPct val="100000"/>
              </a:lnSpc>
              <a:spcBef>
                <a:spcPts val="0"/>
              </a:spcBef>
              <a:spcAft>
                <a:spcPts val="0"/>
              </a:spcAft>
              <a:buClr>
                <a:srgbClr val="445369"/>
              </a:buClr>
              <a:buSzPts val="1350"/>
              <a:buFont typeface="Arial"/>
              <a:buChar char="•"/>
            </a:pPr>
            <a:r>
              <a:rPr b="1" lang="en-US" sz="1350">
                <a:solidFill>
                  <a:srgbClr val="445369"/>
                </a:solidFill>
                <a:latin typeface="Arial"/>
                <a:ea typeface="Arial"/>
                <a:cs typeface="Arial"/>
                <a:sym typeface="Arial"/>
              </a:rPr>
              <a:t>Up button </a:t>
            </a:r>
            <a:r>
              <a:rPr lang="en-US" sz="1350">
                <a:solidFill>
                  <a:srgbClr val="445369"/>
                </a:solidFill>
                <a:latin typeface="Arial"/>
                <a:ea typeface="Arial"/>
                <a:cs typeface="Arial"/>
                <a:sym typeface="Arial"/>
              </a:rPr>
              <a:t>function identically to the system </a:t>
            </a:r>
            <a:r>
              <a:rPr b="1" lang="en-US" sz="1350">
                <a:solidFill>
                  <a:srgbClr val="445369"/>
                </a:solidFill>
                <a:latin typeface="Arial"/>
                <a:ea typeface="Arial"/>
                <a:cs typeface="Arial"/>
                <a:sym typeface="Arial"/>
              </a:rPr>
              <a:t>Back button </a:t>
            </a:r>
            <a:r>
              <a:rPr lang="en-US" sz="1350">
                <a:solidFill>
                  <a:srgbClr val="445369"/>
                </a:solidFill>
                <a:latin typeface="Arial"/>
                <a:ea typeface="Arial"/>
                <a:cs typeface="Arial"/>
                <a:sym typeface="Arial"/>
              </a:rPr>
              <a:t>in your own app's task</a:t>
            </a:r>
            <a:endParaRPr sz="1350">
              <a:solidFill>
                <a:schemeClr val="dk1"/>
              </a:solidFill>
              <a:latin typeface="Arial"/>
              <a:ea typeface="Arial"/>
              <a:cs typeface="Arial"/>
              <a:sym typeface="Arial"/>
            </a:endParaRPr>
          </a:p>
          <a:p>
            <a:pPr indent="0" lvl="0" marL="227329" marR="0" rtl="0" algn="l">
              <a:lnSpc>
                <a:spcPct val="100000"/>
              </a:lnSpc>
              <a:spcBef>
                <a:spcPts val="0"/>
              </a:spcBef>
              <a:spcAft>
                <a:spcPts val="0"/>
              </a:spcAft>
              <a:buNone/>
            </a:pPr>
            <a:r>
              <a:rPr lang="en-US" sz="1350">
                <a:solidFill>
                  <a:srgbClr val="445369"/>
                </a:solidFill>
                <a:latin typeface="Arial"/>
                <a:ea typeface="Arial"/>
                <a:cs typeface="Arial"/>
                <a:sym typeface="Arial"/>
              </a:rPr>
              <a:t>(when back button would not exit your app)</a:t>
            </a:r>
            <a:endParaRPr sz="1350">
              <a:solidFill>
                <a:schemeClr val="dk1"/>
              </a:solidFill>
              <a:latin typeface="Arial"/>
              <a:ea typeface="Arial"/>
              <a:cs typeface="Arial"/>
              <a:sym typeface="Arial"/>
            </a:endParaRPr>
          </a:p>
          <a:p>
            <a:pPr indent="-215265" lvl="0" marL="227329" marR="107950" rtl="0" algn="l">
              <a:lnSpc>
                <a:spcPct val="100000"/>
              </a:lnSpc>
              <a:spcBef>
                <a:spcPts val="0"/>
              </a:spcBef>
              <a:spcAft>
                <a:spcPts val="0"/>
              </a:spcAft>
              <a:buClr>
                <a:srgbClr val="445369"/>
              </a:buClr>
              <a:buSzPts val="1350"/>
              <a:buFont typeface="Arial"/>
              <a:buChar char="•"/>
            </a:pPr>
            <a:r>
              <a:rPr b="1" lang="en-US" sz="1350">
                <a:solidFill>
                  <a:srgbClr val="445369"/>
                </a:solidFill>
                <a:latin typeface="Arial"/>
                <a:ea typeface="Arial"/>
                <a:cs typeface="Arial"/>
                <a:sym typeface="Arial"/>
              </a:rPr>
              <a:t>Deep link </a:t>
            </a:r>
            <a:r>
              <a:rPr lang="en-US" sz="1350">
                <a:solidFill>
                  <a:srgbClr val="445369"/>
                </a:solidFill>
                <a:latin typeface="Arial"/>
                <a:ea typeface="Arial"/>
                <a:cs typeface="Arial"/>
                <a:sym typeface="Arial"/>
              </a:rPr>
              <a:t>to a destination </a:t>
            </a:r>
            <a:r>
              <a:rPr b="1" lang="en-US" sz="1350">
                <a:solidFill>
                  <a:srgbClr val="445369"/>
                </a:solidFill>
                <a:latin typeface="Arial"/>
                <a:ea typeface="Arial"/>
                <a:cs typeface="Arial"/>
                <a:sym typeface="Arial"/>
              </a:rPr>
              <a:t>has got the same stack </a:t>
            </a:r>
            <a:r>
              <a:rPr lang="en-US" sz="1350">
                <a:solidFill>
                  <a:srgbClr val="445369"/>
                </a:solidFill>
                <a:latin typeface="Arial"/>
                <a:ea typeface="Arial"/>
                <a:cs typeface="Arial"/>
                <a:sym typeface="Arial"/>
              </a:rPr>
              <a:t>as it would be by navigating from  start destination (user is able to use Back or Up buttons to navigate</a:t>
            </a:r>
            <a:endParaRPr sz="1350">
              <a:solidFill>
                <a:schemeClr val="dk1"/>
              </a:solidFill>
              <a:latin typeface="Arial"/>
              <a:ea typeface="Arial"/>
              <a:cs typeface="Arial"/>
              <a:sym typeface="Arial"/>
            </a:endParaRPr>
          </a:p>
          <a:p>
            <a:pPr indent="0" lvl="0" marL="227329" marR="358775" rtl="0" algn="l">
              <a:lnSpc>
                <a:spcPct val="100000"/>
              </a:lnSpc>
              <a:spcBef>
                <a:spcPts val="0"/>
              </a:spcBef>
              <a:spcAft>
                <a:spcPts val="0"/>
              </a:spcAft>
              <a:buNone/>
            </a:pPr>
            <a:r>
              <a:rPr lang="en-US" sz="1350">
                <a:solidFill>
                  <a:srgbClr val="445369"/>
                </a:solidFill>
                <a:latin typeface="Arial"/>
                <a:ea typeface="Arial"/>
                <a:cs typeface="Arial"/>
                <a:sym typeface="Arial"/>
              </a:rPr>
              <a:t>through destinations back to the start destination). Any existing navigation stack is  removed and replaced with the deep link's navigation stack</a:t>
            </a:r>
            <a:endParaRPr sz="135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8"/>
          <p:cNvSpPr txBox="1"/>
          <p:nvPr>
            <p:ph type="title"/>
          </p:nvPr>
        </p:nvSpPr>
        <p:spPr>
          <a:xfrm>
            <a:off x="357327" y="53467"/>
            <a:ext cx="642683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Setting up navigation in a project</a:t>
            </a:r>
            <a:endParaRPr sz="3200"/>
          </a:p>
        </p:txBody>
      </p:sp>
      <p:sp>
        <p:nvSpPr>
          <p:cNvPr id="651" name="Google Shape;651;p48"/>
          <p:cNvSpPr txBox="1"/>
          <p:nvPr/>
        </p:nvSpPr>
        <p:spPr>
          <a:xfrm>
            <a:off x="685800" y="830112"/>
            <a:ext cx="1544320" cy="221214"/>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350">
                <a:solidFill>
                  <a:srgbClr val="445369"/>
                </a:solidFill>
                <a:latin typeface="Arial"/>
                <a:ea typeface="Arial"/>
                <a:cs typeface="Arial"/>
                <a:sym typeface="Arial"/>
              </a:rPr>
              <a:t>Gradle(Project)</a:t>
            </a:r>
            <a:endParaRPr sz="1350">
              <a:solidFill>
                <a:schemeClr val="dk1"/>
              </a:solidFill>
              <a:latin typeface="Arial"/>
              <a:ea typeface="Arial"/>
              <a:cs typeface="Arial"/>
              <a:sym typeface="Arial"/>
            </a:endParaRPr>
          </a:p>
        </p:txBody>
      </p:sp>
      <p:sp>
        <p:nvSpPr>
          <p:cNvPr id="652" name="Google Shape;652;p48"/>
          <p:cNvSpPr txBox="1"/>
          <p:nvPr/>
        </p:nvSpPr>
        <p:spPr>
          <a:xfrm>
            <a:off x="457200" y="3379194"/>
            <a:ext cx="4769485" cy="643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350">
                <a:solidFill>
                  <a:srgbClr val="445369"/>
                </a:solidFill>
                <a:latin typeface="Arial"/>
                <a:ea typeface="Arial"/>
                <a:cs typeface="Arial"/>
                <a:sym typeface="Arial"/>
              </a:rPr>
              <a:t>Create a new resource file of type Navigation in res folder:</a:t>
            </a:r>
            <a:endParaRPr sz="1350">
              <a:solidFill>
                <a:schemeClr val="dk1"/>
              </a:solidFill>
              <a:latin typeface="Arial"/>
              <a:ea typeface="Arial"/>
              <a:cs typeface="Arial"/>
              <a:sym typeface="Arial"/>
            </a:endParaRPr>
          </a:p>
          <a:p>
            <a:pPr indent="-105410" lvl="0" marL="117475" marR="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navigation resource directory is created</a:t>
            </a:r>
            <a:endParaRPr sz="1350">
              <a:solidFill>
                <a:schemeClr val="dk1"/>
              </a:solidFill>
              <a:latin typeface="Arial"/>
              <a:ea typeface="Arial"/>
              <a:cs typeface="Arial"/>
              <a:sym typeface="Arial"/>
            </a:endParaRPr>
          </a:p>
          <a:p>
            <a:pPr indent="-105410" lvl="0" marL="117475" marR="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nav_graph.xml is created which contains navigation graph</a:t>
            </a:r>
            <a:endParaRPr sz="1350">
              <a:solidFill>
                <a:schemeClr val="dk1"/>
              </a:solidFill>
              <a:latin typeface="Arial"/>
              <a:ea typeface="Arial"/>
              <a:cs typeface="Arial"/>
              <a:sym typeface="Arial"/>
            </a:endParaRPr>
          </a:p>
        </p:txBody>
      </p:sp>
      <p:sp>
        <p:nvSpPr>
          <p:cNvPr id="653" name="Google Shape;653;p48"/>
          <p:cNvSpPr/>
          <p:nvPr/>
        </p:nvSpPr>
        <p:spPr>
          <a:xfrm>
            <a:off x="2057400" y="4037220"/>
            <a:ext cx="4062984" cy="7650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48"/>
          <p:cNvSpPr/>
          <p:nvPr/>
        </p:nvSpPr>
        <p:spPr>
          <a:xfrm>
            <a:off x="2133600" y="1106329"/>
            <a:ext cx="4694570" cy="246221"/>
          </a:xfrm>
          <a:prstGeom prst="rect">
            <a:avLst/>
          </a:prstGeom>
          <a:solidFill>
            <a:srgbClr val="2B2B2B"/>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A9B7C6"/>
              </a:buClr>
              <a:buSzPts val="1000"/>
              <a:buFont typeface="JetBrains Mono"/>
              <a:buNone/>
            </a:pPr>
            <a:r>
              <a:rPr b="0" i="0" lang="en-US" sz="1000" u="none" cap="none" strike="noStrike">
                <a:solidFill>
                  <a:srgbClr val="A9B7C6"/>
                </a:solidFill>
                <a:latin typeface="JetBrains Mono"/>
                <a:ea typeface="JetBrains Mono"/>
                <a:cs typeface="JetBrains Mono"/>
                <a:sym typeface="JetBrains Mono"/>
              </a:rPr>
              <a:t>classpath </a:t>
            </a:r>
            <a:r>
              <a:rPr b="0" i="0" lang="en-US" sz="1000" u="none" cap="none" strike="noStrike">
                <a:solidFill>
                  <a:srgbClr val="6A8759"/>
                </a:solidFill>
                <a:latin typeface="JetBrains Mono"/>
                <a:ea typeface="JetBrains Mono"/>
                <a:cs typeface="JetBrains Mono"/>
                <a:sym typeface="JetBrains Mono"/>
              </a:rPr>
              <a:t>"androidx.navigation:navigation-safe-args-gradle-plugin:</a:t>
            </a:r>
            <a:r>
              <a:rPr lang="en-US" sz="1000">
                <a:solidFill>
                  <a:srgbClr val="A9B7C6"/>
                </a:solidFill>
                <a:latin typeface="JetBrains Mono"/>
                <a:ea typeface="JetBrains Mono"/>
                <a:cs typeface="JetBrains Mono"/>
                <a:sym typeface="JetBrains Mono"/>
              </a:rPr>
              <a:t>2.3.5</a:t>
            </a:r>
            <a:r>
              <a:rPr b="0" i="0" lang="en-US" sz="1000" u="none" cap="none" strike="noStrike">
                <a:solidFill>
                  <a:srgbClr val="6A8759"/>
                </a:solidFill>
                <a:latin typeface="JetBrains Mono"/>
                <a:ea typeface="JetBrains Mono"/>
                <a:cs typeface="JetBrains Mono"/>
                <a:sym typeface="JetBrains Mono"/>
              </a:rPr>
              <a:t>"</a:t>
            </a:r>
            <a:endParaRPr b="0" i="0" sz="1000" u="none" cap="none" strike="noStrike">
              <a:solidFill>
                <a:schemeClr val="dk1"/>
              </a:solidFill>
              <a:latin typeface="Arial"/>
              <a:ea typeface="Arial"/>
              <a:cs typeface="Arial"/>
              <a:sym typeface="Arial"/>
            </a:endParaRPr>
          </a:p>
        </p:txBody>
      </p:sp>
      <p:sp>
        <p:nvSpPr>
          <p:cNvPr id="655" name="Google Shape;655;p48"/>
          <p:cNvSpPr txBox="1"/>
          <p:nvPr/>
        </p:nvSpPr>
        <p:spPr>
          <a:xfrm>
            <a:off x="669235" y="1444447"/>
            <a:ext cx="1885122" cy="221214"/>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350">
                <a:solidFill>
                  <a:srgbClr val="445369"/>
                </a:solidFill>
                <a:latin typeface="Arial"/>
                <a:ea typeface="Arial"/>
                <a:cs typeface="Arial"/>
                <a:sym typeface="Arial"/>
              </a:rPr>
              <a:t>Gradle(App module)</a:t>
            </a:r>
            <a:endParaRPr sz="1350">
              <a:solidFill>
                <a:schemeClr val="dk1"/>
              </a:solidFill>
              <a:latin typeface="Arial"/>
              <a:ea typeface="Arial"/>
              <a:cs typeface="Arial"/>
              <a:sym typeface="Arial"/>
            </a:endParaRPr>
          </a:p>
        </p:txBody>
      </p:sp>
      <p:sp>
        <p:nvSpPr>
          <p:cNvPr id="656" name="Google Shape;656;p48"/>
          <p:cNvSpPr/>
          <p:nvPr/>
        </p:nvSpPr>
        <p:spPr>
          <a:xfrm>
            <a:off x="2133600" y="1769689"/>
            <a:ext cx="4574362" cy="553998"/>
          </a:xfrm>
          <a:prstGeom prst="rect">
            <a:avLst/>
          </a:prstGeom>
          <a:solidFill>
            <a:srgbClr val="2B2B2B"/>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A9B7C6"/>
              </a:buClr>
              <a:buSzPts val="1000"/>
              <a:buFont typeface="JetBrains Mono"/>
              <a:buNone/>
            </a:pPr>
            <a:r>
              <a:rPr b="0" i="0" lang="en-US" sz="1000" u="none" cap="none" strike="noStrike">
                <a:solidFill>
                  <a:srgbClr val="A9B7C6"/>
                </a:solidFill>
                <a:latin typeface="JetBrains Mono"/>
                <a:ea typeface="JetBrains Mono"/>
                <a:cs typeface="JetBrains Mono"/>
                <a:sym typeface="JetBrains Mono"/>
              </a:rPr>
              <a:t>plugins </a:t>
            </a:r>
            <a:r>
              <a:rPr b="1" i="0" lang="en-US" sz="1000" u="none" cap="none" strike="noStrike">
                <a:solidFill>
                  <a:srgbClr val="A9B7C6"/>
                </a:solidFill>
                <a:latin typeface="JetBrains Mono"/>
                <a:ea typeface="JetBrains Mono"/>
                <a:cs typeface="JetBrains Mono"/>
                <a:sym typeface="JetBrains Mono"/>
              </a:rPr>
              <a:t>{</a:t>
            </a:r>
            <a:br>
              <a:rPr b="0" i="0" lang="en-US" sz="1000" u="none" cap="none" strike="noStrike">
                <a:solidFill>
                  <a:srgbClr val="6A8759"/>
                </a:solidFill>
                <a:latin typeface="JetBrains Mono"/>
                <a:ea typeface="JetBrains Mono"/>
                <a:cs typeface="JetBrains Mono"/>
                <a:sym typeface="JetBrains Mono"/>
              </a:rPr>
            </a:br>
            <a:r>
              <a:rPr b="0" i="0" lang="en-US" sz="1000" u="none" cap="none" strike="noStrike">
                <a:solidFill>
                  <a:srgbClr val="6A8759"/>
                </a:solidFill>
                <a:latin typeface="JetBrains Mono"/>
                <a:ea typeface="JetBrains Mono"/>
                <a:cs typeface="JetBrains Mono"/>
                <a:sym typeface="JetBrains Mono"/>
              </a:rPr>
              <a:t>    </a:t>
            </a:r>
            <a:r>
              <a:rPr b="0" i="0" lang="en-US" sz="1000" u="none" cap="none" strike="noStrike">
                <a:solidFill>
                  <a:srgbClr val="A9B7C6"/>
                </a:solidFill>
                <a:latin typeface="JetBrains Mono"/>
                <a:ea typeface="JetBrains Mono"/>
                <a:cs typeface="JetBrains Mono"/>
                <a:sym typeface="JetBrains Mono"/>
              </a:rPr>
              <a:t>id </a:t>
            </a:r>
            <a:r>
              <a:rPr b="0" i="0" lang="en-US" sz="1000" u="none" cap="none" strike="noStrike">
                <a:solidFill>
                  <a:srgbClr val="6A8759"/>
                </a:solidFill>
                <a:latin typeface="JetBrains Mono"/>
                <a:ea typeface="JetBrains Mono"/>
                <a:cs typeface="JetBrains Mono"/>
                <a:sym typeface="JetBrains Mono"/>
              </a:rPr>
              <a:t>'androidx.navigation.safeargs.kotlin'</a:t>
            </a:r>
            <a:br>
              <a:rPr b="0" i="0" lang="en-US" sz="1000" u="none" cap="none" strike="noStrike">
                <a:solidFill>
                  <a:srgbClr val="6A8759"/>
                </a:solidFill>
                <a:latin typeface="JetBrains Mono"/>
                <a:ea typeface="JetBrains Mono"/>
                <a:cs typeface="JetBrains Mono"/>
                <a:sym typeface="JetBrains Mono"/>
              </a:rPr>
            </a:br>
            <a:r>
              <a:rPr b="1" i="0" lang="en-US" sz="1000" u="none" cap="none" strike="noStrike">
                <a:solidFill>
                  <a:srgbClr val="A9B7C6"/>
                </a:solidFill>
                <a:latin typeface="JetBrains Mono"/>
                <a:ea typeface="JetBrains Mono"/>
                <a:cs typeface="JetBrains Mono"/>
                <a:sym typeface="JetBrains Mono"/>
              </a:rPr>
              <a:t>}</a:t>
            </a:r>
            <a:endParaRPr b="0" i="0" sz="1000" u="none" cap="none" strike="noStrike">
              <a:solidFill>
                <a:schemeClr val="dk1"/>
              </a:solidFill>
              <a:latin typeface="Arial"/>
              <a:ea typeface="Arial"/>
              <a:cs typeface="Arial"/>
              <a:sym typeface="Arial"/>
            </a:endParaRPr>
          </a:p>
        </p:txBody>
      </p:sp>
      <p:sp>
        <p:nvSpPr>
          <p:cNvPr id="657" name="Google Shape;657;p48"/>
          <p:cNvSpPr/>
          <p:nvPr/>
        </p:nvSpPr>
        <p:spPr>
          <a:xfrm>
            <a:off x="2133600" y="2412258"/>
            <a:ext cx="5664553" cy="861774"/>
          </a:xfrm>
          <a:prstGeom prst="rect">
            <a:avLst/>
          </a:prstGeom>
          <a:solidFill>
            <a:srgbClr val="2B2B2B"/>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808080"/>
              </a:buClr>
              <a:buSzPts val="1000"/>
              <a:buFont typeface="JetBrains Mono"/>
              <a:buNone/>
            </a:pPr>
            <a:r>
              <a:rPr b="0" i="0" lang="en-US" sz="1000" u="none" cap="none" strike="noStrike">
                <a:solidFill>
                  <a:srgbClr val="808080"/>
                </a:solidFill>
                <a:latin typeface="JetBrains Mono"/>
                <a:ea typeface="JetBrains Mono"/>
                <a:cs typeface="JetBrains Mono"/>
                <a:sym typeface="JetBrains Mono"/>
              </a:rPr>
              <a:t>// Kotlin</a:t>
            </a:r>
            <a:br>
              <a:rPr b="0" i="0" lang="en-US" sz="1000" u="none" cap="none" strike="noStrike">
                <a:solidFill>
                  <a:srgbClr val="808080"/>
                </a:solidFill>
                <a:latin typeface="JetBrains Mono"/>
                <a:ea typeface="JetBrains Mono"/>
                <a:cs typeface="JetBrains Mono"/>
                <a:sym typeface="JetBrains Mono"/>
              </a:rPr>
            </a:br>
            <a:r>
              <a:rPr b="0" i="0" lang="en-US" sz="1000" u="none" cap="none" strike="noStrike">
                <a:solidFill>
                  <a:srgbClr val="A9B7C6"/>
                </a:solidFill>
                <a:latin typeface="JetBrains Mono"/>
                <a:ea typeface="JetBrains Mono"/>
                <a:cs typeface="JetBrains Mono"/>
                <a:sym typeface="JetBrains Mono"/>
              </a:rPr>
              <a:t>implementation(</a:t>
            </a:r>
            <a:r>
              <a:rPr b="0" i="0" lang="en-US" sz="1000" u="none" cap="none" strike="noStrike">
                <a:solidFill>
                  <a:srgbClr val="6A8759"/>
                </a:solidFill>
                <a:latin typeface="JetBrains Mono"/>
                <a:ea typeface="JetBrains Mono"/>
                <a:cs typeface="JetBrains Mono"/>
                <a:sym typeface="JetBrains Mono"/>
              </a:rPr>
              <a:t>"androidx.navigation:navigation-fragment-ktx:</a:t>
            </a:r>
            <a:r>
              <a:rPr b="0" i="0" lang="en-US" sz="1000" u="none" cap="none" strike="noStrike">
                <a:solidFill>
                  <a:srgbClr val="A9B7C6"/>
                </a:solidFill>
                <a:latin typeface="JetBrains Mono"/>
                <a:ea typeface="JetBrains Mono"/>
                <a:cs typeface="JetBrains Mono"/>
                <a:sym typeface="JetBrains Mono"/>
              </a:rPr>
              <a:t>$nav_version</a:t>
            </a:r>
            <a:r>
              <a:rPr b="0" i="0" lang="en-US" sz="1000" u="none" cap="none" strike="noStrike">
                <a:solidFill>
                  <a:srgbClr val="6A8759"/>
                </a:solidFill>
                <a:latin typeface="JetBrains Mono"/>
                <a:ea typeface="JetBrains Mono"/>
                <a:cs typeface="JetBrains Mono"/>
                <a:sym typeface="JetBrains Mono"/>
              </a:rPr>
              <a:t>"</a:t>
            </a:r>
            <a:r>
              <a:rPr b="0" i="0" lang="en-US" sz="1000" u="none" cap="none" strike="noStrike">
                <a:solidFill>
                  <a:srgbClr val="A9B7C6"/>
                </a:solidFill>
                <a:latin typeface="JetBrains Mono"/>
                <a:ea typeface="JetBrains Mono"/>
                <a:cs typeface="JetBrains Mono"/>
                <a:sym typeface="JetBrains Mono"/>
              </a:rPr>
              <a:t>)</a:t>
            </a:r>
            <a:br>
              <a:rPr b="0" i="0" lang="en-US" sz="1000" u="none" cap="none" strike="noStrike">
                <a:solidFill>
                  <a:srgbClr val="A9B7C6"/>
                </a:solidFill>
                <a:latin typeface="JetBrains Mono"/>
                <a:ea typeface="JetBrains Mono"/>
                <a:cs typeface="JetBrains Mono"/>
                <a:sym typeface="JetBrains Mono"/>
              </a:rPr>
            </a:br>
            <a:r>
              <a:rPr b="0" i="0" lang="en-US" sz="1000" u="none" cap="none" strike="noStrike">
                <a:solidFill>
                  <a:srgbClr val="A9B7C6"/>
                </a:solidFill>
                <a:latin typeface="JetBrains Mono"/>
                <a:ea typeface="JetBrains Mono"/>
                <a:cs typeface="JetBrains Mono"/>
                <a:sym typeface="JetBrains Mono"/>
              </a:rPr>
              <a:t>implementation(</a:t>
            </a:r>
            <a:r>
              <a:rPr b="0" i="0" lang="en-US" sz="1000" u="none" cap="none" strike="noStrike">
                <a:solidFill>
                  <a:srgbClr val="6A8759"/>
                </a:solidFill>
                <a:latin typeface="JetBrains Mono"/>
                <a:ea typeface="JetBrains Mono"/>
                <a:cs typeface="JetBrains Mono"/>
                <a:sym typeface="JetBrains Mono"/>
              </a:rPr>
              <a:t>"androidx.navigation:navigation-ui-ktx:</a:t>
            </a:r>
            <a:r>
              <a:rPr b="0" i="0" lang="en-US" sz="1000" u="none" cap="none" strike="noStrike">
                <a:solidFill>
                  <a:srgbClr val="A9B7C6"/>
                </a:solidFill>
                <a:latin typeface="JetBrains Mono"/>
                <a:ea typeface="JetBrains Mono"/>
                <a:cs typeface="JetBrains Mono"/>
                <a:sym typeface="JetBrains Mono"/>
              </a:rPr>
              <a:t>$nav_version</a:t>
            </a:r>
            <a:r>
              <a:rPr b="0" i="0" lang="en-US" sz="1000" u="none" cap="none" strike="noStrike">
                <a:solidFill>
                  <a:srgbClr val="6A8759"/>
                </a:solidFill>
                <a:latin typeface="JetBrains Mono"/>
                <a:ea typeface="JetBrains Mono"/>
                <a:cs typeface="JetBrains Mono"/>
                <a:sym typeface="JetBrains Mono"/>
              </a:rPr>
              <a:t>"</a:t>
            </a:r>
            <a:r>
              <a:rPr b="0" i="0" lang="en-US" sz="1000" u="none" cap="none" strike="noStrike">
                <a:solidFill>
                  <a:srgbClr val="A9B7C6"/>
                </a:solidFill>
                <a:latin typeface="JetBrains Mono"/>
                <a:ea typeface="JetBrains Mono"/>
                <a:cs typeface="JetBrains Mono"/>
                <a:sym typeface="JetBrains Mono"/>
              </a:rPr>
              <a:t>)</a:t>
            </a:r>
            <a:br>
              <a:rPr b="0" i="0" lang="en-US" sz="1000" u="none" cap="none" strike="noStrike">
                <a:solidFill>
                  <a:srgbClr val="A9B7C6"/>
                </a:solidFill>
                <a:latin typeface="JetBrains Mono"/>
                <a:ea typeface="JetBrains Mono"/>
                <a:cs typeface="JetBrains Mono"/>
                <a:sym typeface="JetBrains Mono"/>
              </a:rPr>
            </a:br>
            <a:r>
              <a:rPr b="0" i="0" lang="en-US" sz="1000" u="none" cap="none" strike="noStrike">
                <a:solidFill>
                  <a:srgbClr val="808080"/>
                </a:solidFill>
                <a:latin typeface="JetBrains Mono"/>
                <a:ea typeface="JetBrains Mono"/>
                <a:cs typeface="JetBrains Mono"/>
                <a:sym typeface="JetBrains Mono"/>
              </a:rPr>
              <a:t>// Feature module Support</a:t>
            </a:r>
            <a:br>
              <a:rPr b="0" i="0" lang="en-US" sz="1000" u="none" cap="none" strike="noStrike">
                <a:solidFill>
                  <a:srgbClr val="808080"/>
                </a:solidFill>
                <a:latin typeface="JetBrains Mono"/>
                <a:ea typeface="JetBrains Mono"/>
                <a:cs typeface="JetBrains Mono"/>
                <a:sym typeface="JetBrains Mono"/>
              </a:rPr>
            </a:br>
            <a:r>
              <a:rPr b="0" i="0" lang="en-US" sz="1000" u="none" cap="none" strike="noStrike">
                <a:solidFill>
                  <a:srgbClr val="A9B7C6"/>
                </a:solidFill>
                <a:latin typeface="JetBrains Mono"/>
                <a:ea typeface="JetBrains Mono"/>
                <a:cs typeface="JetBrains Mono"/>
                <a:sym typeface="JetBrains Mono"/>
              </a:rPr>
              <a:t>implementation(</a:t>
            </a:r>
            <a:r>
              <a:rPr b="0" i="0" lang="en-US" sz="1000" u="none" cap="none" strike="noStrike">
                <a:solidFill>
                  <a:srgbClr val="6A8759"/>
                </a:solidFill>
                <a:latin typeface="JetBrains Mono"/>
                <a:ea typeface="JetBrains Mono"/>
                <a:cs typeface="JetBrains Mono"/>
                <a:sym typeface="JetBrains Mono"/>
              </a:rPr>
              <a:t>"androidx.navigation:navigation-dynamic-features-fragment:</a:t>
            </a:r>
            <a:r>
              <a:rPr b="0" i="0" lang="en-US" sz="1000" u="none" cap="none" strike="noStrike">
                <a:solidFill>
                  <a:srgbClr val="A9B7C6"/>
                </a:solidFill>
                <a:latin typeface="JetBrains Mono"/>
                <a:ea typeface="JetBrains Mono"/>
                <a:cs typeface="JetBrains Mono"/>
                <a:sym typeface="JetBrains Mono"/>
              </a:rPr>
              <a:t>$nav_version</a:t>
            </a:r>
            <a:r>
              <a:rPr b="0" i="0" lang="en-US" sz="1000" u="none" cap="none" strike="noStrike">
                <a:solidFill>
                  <a:srgbClr val="6A8759"/>
                </a:solidFill>
                <a:latin typeface="JetBrains Mono"/>
                <a:ea typeface="JetBrains Mono"/>
                <a:cs typeface="JetBrains Mono"/>
                <a:sym typeface="JetBrains Mono"/>
              </a:rPr>
              <a:t>"</a:t>
            </a:r>
            <a:r>
              <a:rPr b="0" i="0" lang="en-US" sz="1000" u="none" cap="none" strike="noStrike">
                <a:solidFill>
                  <a:srgbClr val="A9B7C6"/>
                </a:solidFill>
                <a:latin typeface="JetBrains Mono"/>
                <a:ea typeface="JetBrains Mono"/>
                <a:cs typeface="JetBrains Mono"/>
                <a:sym typeface="JetBrains Mono"/>
              </a:rPr>
              <a:t>)</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9"/>
          <p:cNvSpPr txBox="1"/>
          <p:nvPr>
            <p:ph type="title"/>
          </p:nvPr>
        </p:nvSpPr>
        <p:spPr>
          <a:xfrm>
            <a:off x="357326" y="53467"/>
            <a:ext cx="56624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Navigation -  Destinations</a:t>
            </a:r>
            <a:endParaRPr sz="3200"/>
          </a:p>
        </p:txBody>
      </p:sp>
      <p:sp>
        <p:nvSpPr>
          <p:cNvPr id="663" name="Google Shape;663;p49"/>
          <p:cNvSpPr txBox="1"/>
          <p:nvPr/>
        </p:nvSpPr>
        <p:spPr>
          <a:xfrm>
            <a:off x="769721" y="1235709"/>
            <a:ext cx="6746875" cy="105600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50">
                <a:solidFill>
                  <a:srgbClr val="445369"/>
                </a:solidFill>
                <a:latin typeface="Arial"/>
                <a:ea typeface="Arial"/>
                <a:cs typeface="Arial"/>
                <a:sym typeface="Arial"/>
              </a:rPr>
              <a:t>Destinations:</a:t>
            </a:r>
            <a:endParaRPr sz="1350">
              <a:solidFill>
                <a:schemeClr val="dk1"/>
              </a:solidFill>
              <a:latin typeface="Arial"/>
              <a:ea typeface="Arial"/>
              <a:cs typeface="Arial"/>
              <a:sym typeface="Arial"/>
            </a:endParaRPr>
          </a:p>
          <a:p>
            <a:pPr indent="-142240" lvl="0" marL="154305" marR="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Activities</a:t>
            </a:r>
            <a:endParaRPr sz="1350">
              <a:solidFill>
                <a:schemeClr val="dk1"/>
              </a:solidFill>
              <a:latin typeface="Arial"/>
              <a:ea typeface="Arial"/>
              <a:cs typeface="Arial"/>
              <a:sym typeface="Arial"/>
            </a:endParaRPr>
          </a:p>
          <a:p>
            <a:pPr indent="-151130" lvl="0" marL="163195" marR="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Fragments</a:t>
            </a:r>
            <a:endParaRPr sz="1350">
              <a:solidFill>
                <a:schemeClr val="dk1"/>
              </a:solidFill>
              <a:latin typeface="Arial"/>
              <a:ea typeface="Arial"/>
              <a:cs typeface="Arial"/>
              <a:sym typeface="Arial"/>
            </a:endParaRPr>
          </a:p>
          <a:p>
            <a:pPr indent="0" lvl="0" marL="12700" marR="5080" rtl="0" algn="l">
              <a:lnSpc>
                <a:spcPct val="100000"/>
              </a:lnSpc>
              <a:spcBef>
                <a:spcPts val="5"/>
              </a:spcBef>
              <a:spcAft>
                <a:spcPts val="0"/>
              </a:spcAft>
              <a:buNone/>
            </a:pPr>
            <a:r>
              <a:rPr lang="en-US" sz="1350">
                <a:solidFill>
                  <a:srgbClr val="445369"/>
                </a:solidFill>
                <a:latin typeface="Arial"/>
                <a:ea typeface="Arial"/>
                <a:cs typeface="Arial"/>
                <a:sym typeface="Arial"/>
              </a:rPr>
              <a:t>Can be created in Editor as blank destination or from existing Fragments and Activities in  our project</a:t>
            </a:r>
            <a:endParaRPr sz="1350">
              <a:solidFill>
                <a:schemeClr val="dk1"/>
              </a:solidFill>
              <a:latin typeface="Arial"/>
              <a:ea typeface="Arial"/>
              <a:cs typeface="Arial"/>
              <a:sym typeface="Arial"/>
            </a:endParaRPr>
          </a:p>
        </p:txBody>
      </p:sp>
      <p:sp>
        <p:nvSpPr>
          <p:cNvPr id="664" name="Google Shape;664;p49"/>
          <p:cNvSpPr txBox="1"/>
          <p:nvPr/>
        </p:nvSpPr>
        <p:spPr>
          <a:xfrm>
            <a:off x="690372" y="2490216"/>
            <a:ext cx="7870190" cy="1567096"/>
          </a:xfrm>
          <a:prstGeom prst="rect">
            <a:avLst/>
          </a:prstGeom>
          <a:solidFill>
            <a:srgbClr val="2B2B2B"/>
          </a:solidFill>
          <a:ln>
            <a:noFill/>
          </a:ln>
        </p:spPr>
        <p:txBody>
          <a:bodyPr anchorCtr="0" anchor="t" bIns="0" lIns="0" spcFirstLastPara="1" rIns="0" wrap="square" tIns="10150">
            <a:spAutoFit/>
          </a:bodyPr>
          <a:lstStyle/>
          <a:p>
            <a:pPr indent="-820419" lvl="0" marL="854710" marR="1547495" rtl="0" algn="l">
              <a:spcBef>
                <a:spcPts val="0"/>
              </a:spcBef>
              <a:spcAft>
                <a:spcPts val="0"/>
              </a:spcAft>
              <a:buNone/>
            </a:pPr>
            <a:r>
              <a:rPr lang="en-US" sz="900">
                <a:solidFill>
                  <a:srgbClr val="E8BE6A"/>
                </a:solidFill>
                <a:latin typeface="Courier New"/>
                <a:ea typeface="Courier New"/>
                <a:cs typeface="Courier New"/>
                <a:sym typeface="Courier New"/>
              </a:rPr>
              <a:t>&lt;navigation </a:t>
            </a:r>
            <a:r>
              <a:rPr lang="en-US" sz="900">
                <a:solidFill>
                  <a:srgbClr val="BABABA"/>
                </a:solidFill>
                <a:latin typeface="JetBrains Mono"/>
                <a:ea typeface="JetBrains Mono"/>
                <a:cs typeface="JetBrains Mono"/>
                <a:sym typeface="JetBrains Mono"/>
              </a:rPr>
              <a:t>xmlns:</a:t>
            </a:r>
            <a:r>
              <a:rPr lang="en-US" sz="900">
                <a:solidFill>
                  <a:srgbClr val="9876AA"/>
                </a:solidFill>
                <a:latin typeface="JetBrains Mono"/>
                <a:ea typeface="JetBrains Mono"/>
                <a:cs typeface="JetBrains Mono"/>
                <a:sym typeface="JetBrains Mono"/>
              </a:rPr>
              <a:t>android</a:t>
            </a:r>
            <a:r>
              <a:rPr lang="en-US" sz="900">
                <a:solidFill>
                  <a:srgbClr val="6A8759"/>
                </a:solidFill>
                <a:latin typeface="JetBrains Mono"/>
                <a:ea typeface="JetBrains Mono"/>
                <a:cs typeface="JetBrains Mono"/>
                <a:sym typeface="JetBrains Mono"/>
              </a:rPr>
              <a:t>="http://schemas.android.com/apk/res/android"</a:t>
            </a:r>
            <a:br>
              <a:rPr lang="en-US" sz="900">
                <a:solidFill>
                  <a:srgbClr val="6A8759"/>
                </a:solidFill>
                <a:latin typeface="JetBrains Mono"/>
                <a:ea typeface="JetBrains Mono"/>
                <a:cs typeface="JetBrains Mono"/>
                <a:sym typeface="JetBrains Mono"/>
              </a:rPr>
            </a:br>
            <a:r>
              <a:rPr lang="en-US" sz="900">
                <a:solidFill>
                  <a:srgbClr val="BABABA"/>
                </a:solidFill>
                <a:latin typeface="JetBrains Mono"/>
                <a:ea typeface="JetBrains Mono"/>
                <a:cs typeface="JetBrains Mono"/>
                <a:sym typeface="JetBrains Mono"/>
              </a:rPr>
              <a:t>xmlns:</a:t>
            </a:r>
            <a:r>
              <a:rPr lang="en-US" sz="900">
                <a:solidFill>
                  <a:srgbClr val="9876AA"/>
                </a:solidFill>
                <a:latin typeface="JetBrains Mono"/>
                <a:ea typeface="JetBrains Mono"/>
                <a:cs typeface="JetBrains Mono"/>
                <a:sym typeface="JetBrains Mono"/>
              </a:rPr>
              <a:t>app</a:t>
            </a:r>
            <a:r>
              <a:rPr lang="en-US" sz="900">
                <a:solidFill>
                  <a:srgbClr val="6A8759"/>
                </a:solidFill>
                <a:latin typeface="JetBrains Mono"/>
                <a:ea typeface="JetBrains Mono"/>
                <a:cs typeface="JetBrains Mono"/>
                <a:sym typeface="JetBrains Mono"/>
              </a:rPr>
              <a:t>="http://schemas.android.com/apk/res-auto"</a:t>
            </a:r>
            <a:endParaRPr sz="900">
              <a:solidFill>
                <a:schemeClr val="dk1"/>
              </a:solidFill>
              <a:latin typeface="Arial"/>
              <a:ea typeface="Arial"/>
              <a:cs typeface="Arial"/>
              <a:sym typeface="Arial"/>
            </a:endParaRPr>
          </a:p>
          <a:p>
            <a:pPr indent="-820419" lvl="0" marL="854710" marR="1547495" rtl="0" algn="l">
              <a:lnSpc>
                <a:spcPct val="100000"/>
              </a:lnSpc>
              <a:spcBef>
                <a:spcPts val="80"/>
              </a:spcBef>
              <a:spcAft>
                <a:spcPts val="0"/>
              </a:spcAft>
              <a:buNone/>
            </a:pPr>
            <a:r>
              <a:rPr lang="en-US" sz="900">
                <a:solidFill>
                  <a:srgbClr val="9776AA"/>
                </a:solidFill>
                <a:latin typeface="Courier New"/>
                <a:ea typeface="Courier New"/>
                <a:cs typeface="Courier New"/>
                <a:sym typeface="Courier New"/>
              </a:rPr>
              <a:t>	android</a:t>
            </a:r>
            <a:r>
              <a:rPr lang="en-US" sz="900">
                <a:solidFill>
                  <a:srgbClr val="B9B9B9"/>
                </a:solidFill>
                <a:latin typeface="Courier New"/>
                <a:ea typeface="Courier New"/>
                <a:cs typeface="Courier New"/>
                <a:sym typeface="Courier New"/>
              </a:rPr>
              <a:t>:id</a:t>
            </a:r>
            <a:r>
              <a:rPr lang="en-US" sz="900">
                <a:solidFill>
                  <a:srgbClr val="6A8658"/>
                </a:solidFill>
                <a:latin typeface="Courier New"/>
                <a:ea typeface="Courier New"/>
                <a:cs typeface="Courier New"/>
                <a:sym typeface="Courier New"/>
              </a:rPr>
              <a:t>="@+id/nav_graph_sale"</a:t>
            </a:r>
            <a:endParaRPr sz="900">
              <a:solidFill>
                <a:srgbClr val="6A8658"/>
              </a:solidFill>
              <a:latin typeface="Courier New"/>
              <a:ea typeface="Courier New"/>
              <a:cs typeface="Courier New"/>
              <a:sym typeface="Courier New"/>
            </a:endParaRPr>
          </a:p>
          <a:p>
            <a:pPr indent="-820419" lvl="0" marL="854710" marR="1547495" rtl="0" algn="l">
              <a:lnSpc>
                <a:spcPct val="100000"/>
              </a:lnSpc>
              <a:spcBef>
                <a:spcPts val="80"/>
              </a:spcBef>
              <a:spcAft>
                <a:spcPts val="0"/>
              </a:spcAft>
              <a:buNone/>
            </a:pPr>
            <a:r>
              <a:rPr lang="en-US" sz="900">
                <a:solidFill>
                  <a:srgbClr val="6A8658"/>
                </a:solidFill>
                <a:latin typeface="Courier New"/>
                <a:ea typeface="Courier New"/>
                <a:cs typeface="Courier New"/>
                <a:sym typeface="Courier New"/>
              </a:rPr>
              <a:t>	</a:t>
            </a:r>
            <a:r>
              <a:rPr lang="en-US" sz="900">
                <a:solidFill>
                  <a:srgbClr val="9776AA"/>
                </a:solidFill>
                <a:latin typeface="Courier New"/>
                <a:ea typeface="Courier New"/>
                <a:cs typeface="Courier New"/>
                <a:sym typeface="Courier New"/>
              </a:rPr>
              <a:t>app</a:t>
            </a:r>
            <a:r>
              <a:rPr lang="en-US" sz="900">
                <a:solidFill>
                  <a:srgbClr val="B9B9B9"/>
                </a:solidFill>
                <a:latin typeface="Courier New"/>
                <a:ea typeface="Courier New"/>
                <a:cs typeface="Courier New"/>
                <a:sym typeface="Courier New"/>
              </a:rPr>
              <a:t>:startDestination</a:t>
            </a:r>
            <a:r>
              <a:rPr lang="en-US" sz="900">
                <a:solidFill>
                  <a:srgbClr val="6A8658"/>
                </a:solidFill>
                <a:latin typeface="Courier New"/>
                <a:ea typeface="Courier New"/>
                <a:cs typeface="Courier New"/>
                <a:sym typeface="Courier New"/>
              </a:rPr>
              <a:t>="@id/amountEntryFragment"</a:t>
            </a:r>
            <a:r>
              <a:rPr lang="en-US" sz="900">
                <a:solidFill>
                  <a:srgbClr val="E8BE6A"/>
                </a:solidFill>
                <a:latin typeface="Courier New"/>
                <a:ea typeface="Courier New"/>
                <a:cs typeface="Courier New"/>
                <a:sym typeface="Courier New"/>
              </a:rPr>
              <a:t>&gt;</a:t>
            </a:r>
            <a:endParaRPr sz="900">
              <a:solidFill>
                <a:schemeClr val="dk1"/>
              </a:solidFill>
              <a:latin typeface="Courier New"/>
              <a:ea typeface="Courier New"/>
              <a:cs typeface="Courier New"/>
              <a:sym typeface="Courier New"/>
            </a:endParaRPr>
          </a:p>
          <a:p>
            <a:pPr indent="0" lvl="0" marL="0" marR="0" rtl="0" algn="l">
              <a:lnSpc>
                <a:spcPct val="100000"/>
              </a:lnSpc>
              <a:spcBef>
                <a:spcPts val="5"/>
              </a:spcBef>
              <a:spcAft>
                <a:spcPts val="0"/>
              </a:spcAft>
              <a:buNone/>
            </a:pPr>
            <a:r>
              <a:t/>
            </a:r>
            <a:endParaRPr sz="950">
              <a:solidFill>
                <a:schemeClr val="dk1"/>
              </a:solidFill>
              <a:latin typeface="Courier New"/>
              <a:ea typeface="Courier New"/>
              <a:cs typeface="Courier New"/>
              <a:sym typeface="Courier New"/>
            </a:endParaRPr>
          </a:p>
          <a:p>
            <a:pPr indent="0" lvl="0" marL="308610" marR="0" rtl="0" algn="l">
              <a:lnSpc>
                <a:spcPct val="100000"/>
              </a:lnSpc>
              <a:spcBef>
                <a:spcPts val="0"/>
              </a:spcBef>
              <a:spcAft>
                <a:spcPts val="0"/>
              </a:spcAft>
              <a:buNone/>
            </a:pPr>
            <a:r>
              <a:rPr lang="en-US" sz="900">
                <a:solidFill>
                  <a:srgbClr val="808080"/>
                </a:solidFill>
                <a:latin typeface="Courier New"/>
                <a:ea typeface="Courier New"/>
                <a:cs typeface="Courier New"/>
                <a:sym typeface="Courier New"/>
              </a:rPr>
              <a:t>&lt;!-- Screen Amount Entry input --&gt;</a:t>
            </a:r>
            <a:endParaRPr sz="900">
              <a:solidFill>
                <a:schemeClr val="dk1"/>
              </a:solidFill>
              <a:latin typeface="Courier New"/>
              <a:ea typeface="Courier New"/>
              <a:cs typeface="Courier New"/>
              <a:sym typeface="Courier New"/>
            </a:endParaRPr>
          </a:p>
          <a:p>
            <a:pPr indent="-683260" lvl="0" marL="991869" marR="2024379" rtl="0" algn="l">
              <a:lnSpc>
                <a:spcPct val="100000"/>
              </a:lnSpc>
              <a:spcBef>
                <a:spcPts val="0"/>
              </a:spcBef>
              <a:spcAft>
                <a:spcPts val="0"/>
              </a:spcAft>
              <a:buNone/>
            </a:pPr>
            <a:r>
              <a:rPr lang="en-US" sz="900">
                <a:solidFill>
                  <a:srgbClr val="E8BE6A"/>
                </a:solidFill>
                <a:latin typeface="Courier New"/>
                <a:ea typeface="Courier New"/>
                <a:cs typeface="Courier New"/>
                <a:sym typeface="Courier New"/>
              </a:rPr>
              <a:t>&lt;fragment </a:t>
            </a:r>
            <a:r>
              <a:rPr lang="en-US" sz="900">
                <a:solidFill>
                  <a:srgbClr val="9776AA"/>
                </a:solidFill>
                <a:latin typeface="Courier New"/>
                <a:ea typeface="Courier New"/>
                <a:cs typeface="Courier New"/>
                <a:sym typeface="Courier New"/>
              </a:rPr>
              <a:t>android</a:t>
            </a:r>
            <a:r>
              <a:rPr lang="en-US" sz="900">
                <a:solidFill>
                  <a:srgbClr val="B9B9B9"/>
                </a:solidFill>
                <a:latin typeface="Courier New"/>
                <a:ea typeface="Courier New"/>
                <a:cs typeface="Courier New"/>
                <a:sym typeface="Courier New"/>
              </a:rPr>
              <a:t>:id</a:t>
            </a:r>
            <a:r>
              <a:rPr lang="en-US" sz="900">
                <a:solidFill>
                  <a:srgbClr val="6A8658"/>
                </a:solidFill>
                <a:latin typeface="Courier New"/>
                <a:ea typeface="Courier New"/>
                <a:cs typeface="Courier New"/>
                <a:sym typeface="Courier New"/>
              </a:rPr>
              <a:t>="@+id/amountEntryFragment"  </a:t>
            </a:r>
            <a:r>
              <a:rPr lang="en-US" sz="900">
                <a:solidFill>
                  <a:srgbClr val="9776AA"/>
                </a:solidFill>
                <a:latin typeface="Courier New"/>
                <a:ea typeface="Courier New"/>
                <a:cs typeface="Courier New"/>
                <a:sym typeface="Courier New"/>
              </a:rPr>
              <a:t>android</a:t>
            </a:r>
            <a:r>
              <a:rPr lang="en-US" sz="900">
                <a:solidFill>
                  <a:srgbClr val="B9B9B9"/>
                </a:solidFill>
                <a:latin typeface="Courier New"/>
                <a:ea typeface="Courier New"/>
                <a:cs typeface="Courier New"/>
                <a:sym typeface="Courier New"/>
              </a:rPr>
              <a:t>:name</a:t>
            </a:r>
            <a:r>
              <a:rPr lang="en-US" sz="900">
                <a:solidFill>
                  <a:srgbClr val="6A8658"/>
                </a:solidFill>
                <a:latin typeface="Courier New"/>
                <a:ea typeface="Courier New"/>
                <a:cs typeface="Courier New"/>
                <a:sym typeface="Courier New"/>
              </a:rPr>
              <a:t>="com.ingenico.uipresentation.fragment.AmountEntryFragment"  </a:t>
            </a:r>
            <a:r>
              <a:rPr lang="en-US" sz="900">
                <a:solidFill>
                  <a:srgbClr val="9776AA"/>
                </a:solidFill>
                <a:latin typeface="Courier New"/>
                <a:ea typeface="Courier New"/>
                <a:cs typeface="Courier New"/>
                <a:sym typeface="Courier New"/>
              </a:rPr>
              <a:t>android</a:t>
            </a:r>
            <a:r>
              <a:rPr lang="en-US" sz="900">
                <a:solidFill>
                  <a:srgbClr val="B9B9B9"/>
                </a:solidFill>
                <a:latin typeface="Courier New"/>
                <a:ea typeface="Courier New"/>
                <a:cs typeface="Courier New"/>
                <a:sym typeface="Courier New"/>
              </a:rPr>
              <a:t>:label</a:t>
            </a:r>
            <a:r>
              <a:rPr lang="en-US" sz="900">
                <a:solidFill>
                  <a:srgbClr val="6A8658"/>
                </a:solidFill>
                <a:latin typeface="Courier New"/>
                <a:ea typeface="Courier New"/>
                <a:cs typeface="Courier New"/>
                <a:sym typeface="Courier New"/>
              </a:rPr>
              <a:t>="AmountEntryFragment"</a:t>
            </a:r>
            <a:r>
              <a:rPr lang="en-US" sz="900">
                <a:solidFill>
                  <a:srgbClr val="E8BE6A"/>
                </a:solidFill>
                <a:latin typeface="Courier New"/>
                <a:ea typeface="Courier New"/>
                <a:cs typeface="Courier New"/>
                <a:sym typeface="Courier New"/>
              </a:rPr>
              <a:t>&gt;</a:t>
            </a:r>
            <a:endParaRPr sz="900">
              <a:solidFill>
                <a:schemeClr val="dk1"/>
              </a:solidFill>
              <a:latin typeface="Courier New"/>
              <a:ea typeface="Courier New"/>
              <a:cs typeface="Courier New"/>
              <a:sym typeface="Courier New"/>
            </a:endParaRPr>
          </a:p>
          <a:p>
            <a:pPr indent="0" lvl="0" marL="308610" marR="0" rtl="0" algn="l">
              <a:lnSpc>
                <a:spcPct val="100000"/>
              </a:lnSpc>
              <a:spcBef>
                <a:spcPts val="0"/>
              </a:spcBef>
              <a:spcAft>
                <a:spcPts val="0"/>
              </a:spcAft>
              <a:buNone/>
            </a:pPr>
            <a:r>
              <a:rPr lang="en-US" sz="900">
                <a:solidFill>
                  <a:srgbClr val="E8BE6A"/>
                </a:solidFill>
                <a:latin typeface="Courier New"/>
                <a:ea typeface="Courier New"/>
                <a:cs typeface="Courier New"/>
                <a:sym typeface="Courier New"/>
              </a:rPr>
              <a:t>&lt;/fragment&gt;</a:t>
            </a:r>
            <a:endParaRPr sz="900">
              <a:solidFill>
                <a:schemeClr val="dk1"/>
              </a:solidFill>
              <a:latin typeface="Courier New"/>
              <a:ea typeface="Courier New"/>
              <a:cs typeface="Courier New"/>
              <a:sym typeface="Courier New"/>
            </a:endParaRPr>
          </a:p>
          <a:p>
            <a:pPr indent="0" lvl="0" marL="34290" marR="0" rtl="0" algn="l">
              <a:lnSpc>
                <a:spcPct val="100000"/>
              </a:lnSpc>
              <a:spcBef>
                <a:spcPts val="25"/>
              </a:spcBef>
              <a:spcAft>
                <a:spcPts val="0"/>
              </a:spcAft>
              <a:buNone/>
            </a:pPr>
            <a:r>
              <a:rPr lang="en-US" sz="900">
                <a:solidFill>
                  <a:srgbClr val="E8BE6A"/>
                </a:solidFill>
                <a:latin typeface="Courier New"/>
                <a:ea typeface="Courier New"/>
                <a:cs typeface="Courier New"/>
                <a:sym typeface="Courier New"/>
              </a:rPr>
              <a:t>&lt;/navigation&gt;</a:t>
            </a:r>
            <a:endParaRPr sz="900">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nvSpPr>
        <p:spPr>
          <a:xfrm>
            <a:off x="7862316" y="4827373"/>
            <a:ext cx="977265" cy="179705"/>
          </a:xfrm>
          <a:prstGeom prst="rect">
            <a:avLst/>
          </a:prstGeom>
          <a:noFill/>
          <a:ln>
            <a:noFill/>
          </a:ln>
        </p:spPr>
        <p:txBody>
          <a:bodyPr anchorCtr="0" anchor="t" bIns="0" lIns="0" spcFirstLastPara="1" rIns="0" wrap="square" tIns="40625">
            <a:spAutoFit/>
          </a:bodyPr>
          <a:lstStyle/>
          <a:p>
            <a:pPr indent="0" lvl="0" marL="0" marR="0" rtl="0" algn="l">
              <a:lnSpc>
                <a:spcPct val="100000"/>
              </a:lnSpc>
              <a:spcBef>
                <a:spcPts val="0"/>
              </a:spcBef>
              <a:spcAft>
                <a:spcPts val="0"/>
              </a:spcAft>
              <a:buNone/>
            </a:pPr>
            <a:r>
              <a:rPr lang="en-US" sz="900">
                <a:solidFill>
                  <a:srgbClr val="FFFFFF"/>
                </a:solidFill>
                <a:latin typeface="Arial"/>
                <a:ea typeface="Arial"/>
                <a:cs typeface="Arial"/>
                <a:sym typeface="Arial"/>
              </a:rPr>
              <a:t>Confidential	</a:t>
            </a:r>
            <a:r>
              <a:rPr baseline="30000" lang="en-US" sz="1125">
                <a:solidFill>
                  <a:srgbClr val="445369"/>
                </a:solidFill>
                <a:latin typeface="Arial"/>
                <a:ea typeface="Arial"/>
                <a:cs typeface="Arial"/>
                <a:sym typeface="Arial"/>
              </a:rPr>
              <a:t>5</a:t>
            </a:r>
            <a:endParaRPr baseline="30000" sz="1125">
              <a:solidFill>
                <a:schemeClr val="dk1"/>
              </a:solidFill>
              <a:latin typeface="Arial"/>
              <a:ea typeface="Arial"/>
              <a:cs typeface="Arial"/>
              <a:sym typeface="Arial"/>
            </a:endParaRPr>
          </a:p>
        </p:txBody>
      </p:sp>
      <p:sp>
        <p:nvSpPr>
          <p:cNvPr id="104" name="Google Shape;104;p5"/>
          <p:cNvSpPr/>
          <p:nvPr/>
        </p:nvSpPr>
        <p:spPr>
          <a:xfrm>
            <a:off x="8321040" y="205676"/>
            <a:ext cx="490727" cy="360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5"/>
          <p:cNvSpPr/>
          <p:nvPr/>
        </p:nvSpPr>
        <p:spPr>
          <a:xfrm>
            <a:off x="0" y="1522"/>
            <a:ext cx="1424940" cy="51419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6" name="Google Shape;106;p5"/>
          <p:cNvGrpSpPr/>
          <p:nvPr/>
        </p:nvGrpSpPr>
        <p:grpSpPr>
          <a:xfrm>
            <a:off x="1523" y="0"/>
            <a:ext cx="9142475" cy="5143498"/>
            <a:chOff x="1523" y="0"/>
            <a:chExt cx="9142475" cy="5143498"/>
          </a:xfrm>
        </p:grpSpPr>
        <p:sp>
          <p:nvSpPr>
            <p:cNvPr id="107" name="Google Shape;107;p5"/>
            <p:cNvSpPr/>
            <p:nvPr/>
          </p:nvSpPr>
          <p:spPr>
            <a:xfrm>
              <a:off x="3086099" y="0"/>
              <a:ext cx="6057899" cy="514349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5"/>
            <p:cNvSpPr/>
            <p:nvPr/>
          </p:nvSpPr>
          <p:spPr>
            <a:xfrm>
              <a:off x="1524" y="1523"/>
              <a:ext cx="9140952" cy="51419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5"/>
            <p:cNvSpPr/>
            <p:nvPr/>
          </p:nvSpPr>
          <p:spPr>
            <a:xfrm>
              <a:off x="1523" y="0"/>
              <a:ext cx="5724525" cy="5142230"/>
            </a:xfrm>
            <a:custGeom>
              <a:rect b="b" l="l" r="r" t="t"/>
              <a:pathLst>
                <a:path extrusionOk="0" h="5142230" w="5724525">
                  <a:moveTo>
                    <a:pt x="3122694" y="0"/>
                  </a:moveTo>
                  <a:lnTo>
                    <a:pt x="0" y="0"/>
                  </a:lnTo>
                  <a:lnTo>
                    <a:pt x="0" y="5141975"/>
                  </a:lnTo>
                  <a:lnTo>
                    <a:pt x="5724144" y="5141975"/>
                  </a:lnTo>
                  <a:lnTo>
                    <a:pt x="3122694" y="0"/>
                  </a:lnTo>
                  <a:close/>
                </a:path>
              </a:pathLst>
            </a:custGeom>
            <a:solidFill>
              <a:srgbClr val="1885AE">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0" name="Google Shape;110;p5"/>
          <p:cNvSpPr txBox="1"/>
          <p:nvPr>
            <p:ph type="title"/>
          </p:nvPr>
        </p:nvSpPr>
        <p:spPr>
          <a:xfrm>
            <a:off x="642066" y="3368264"/>
            <a:ext cx="5472982" cy="763735"/>
          </a:xfrm>
          <a:prstGeom prst="rect">
            <a:avLst/>
          </a:prstGeom>
          <a:noFill/>
          <a:ln>
            <a:noFill/>
          </a:ln>
        </p:spPr>
        <p:txBody>
          <a:bodyPr anchorCtr="0" anchor="t" bIns="0" lIns="0" spcFirstLastPara="1" rIns="0" wrap="square" tIns="164450">
            <a:spAutoFit/>
          </a:bodyPr>
          <a:lstStyle/>
          <a:p>
            <a:pPr indent="0" lvl="0" marL="12700" marR="5080" rtl="0" algn="l">
              <a:lnSpc>
                <a:spcPct val="124249"/>
              </a:lnSpc>
              <a:spcBef>
                <a:spcPts val="0"/>
              </a:spcBef>
              <a:spcAft>
                <a:spcPts val="0"/>
              </a:spcAft>
              <a:buNone/>
            </a:pPr>
            <a:r>
              <a:rPr lang="en-US" sz="4000">
                <a:solidFill>
                  <a:srgbClr val="FFFFFF"/>
                </a:solidFill>
              </a:rPr>
              <a:t>ViewModel</a:t>
            </a:r>
            <a:endParaRPr sz="4000"/>
          </a:p>
        </p:txBody>
      </p:sp>
      <p:grpSp>
        <p:nvGrpSpPr>
          <p:cNvPr id="111" name="Google Shape;111;p5"/>
          <p:cNvGrpSpPr/>
          <p:nvPr/>
        </p:nvGrpSpPr>
        <p:grpSpPr>
          <a:xfrm>
            <a:off x="381000" y="2647950"/>
            <a:ext cx="1845564" cy="1676400"/>
            <a:chOff x="498348" y="2528316"/>
            <a:chExt cx="1845564" cy="1676400"/>
          </a:xfrm>
        </p:grpSpPr>
        <p:sp>
          <p:nvSpPr>
            <p:cNvPr id="112" name="Google Shape;112;p5"/>
            <p:cNvSpPr/>
            <p:nvPr/>
          </p:nvSpPr>
          <p:spPr>
            <a:xfrm>
              <a:off x="498348" y="3099816"/>
              <a:ext cx="62865" cy="1104900"/>
            </a:xfrm>
            <a:custGeom>
              <a:rect b="b" l="l" r="r" t="t"/>
              <a:pathLst>
                <a:path extrusionOk="0" h="1104900" w="62865">
                  <a:moveTo>
                    <a:pt x="62484" y="0"/>
                  </a:moveTo>
                  <a:lnTo>
                    <a:pt x="0" y="0"/>
                  </a:lnTo>
                  <a:lnTo>
                    <a:pt x="0" y="1104900"/>
                  </a:lnTo>
                  <a:lnTo>
                    <a:pt x="62484" y="1104900"/>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5"/>
            <p:cNvSpPr/>
            <p:nvPr/>
          </p:nvSpPr>
          <p:spPr>
            <a:xfrm>
              <a:off x="498348" y="2598420"/>
              <a:ext cx="615696" cy="4523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5"/>
            <p:cNvSpPr/>
            <p:nvPr/>
          </p:nvSpPr>
          <p:spPr>
            <a:xfrm>
              <a:off x="1211580" y="2583180"/>
              <a:ext cx="0" cy="402590"/>
            </a:xfrm>
            <a:custGeom>
              <a:rect b="b" l="l" r="r" t="t"/>
              <a:pathLst>
                <a:path extrusionOk="0" h="402589" w="120000">
                  <a:moveTo>
                    <a:pt x="0" y="0"/>
                  </a:moveTo>
                  <a:lnTo>
                    <a:pt x="0" y="40220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5"/>
            <p:cNvSpPr/>
            <p:nvPr/>
          </p:nvSpPr>
          <p:spPr>
            <a:xfrm>
              <a:off x="1164336" y="2528316"/>
              <a:ext cx="1179576" cy="4907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0"/>
          <p:cNvSpPr txBox="1"/>
          <p:nvPr>
            <p:ph type="title"/>
          </p:nvPr>
        </p:nvSpPr>
        <p:spPr>
          <a:xfrm>
            <a:off x="357326" y="53467"/>
            <a:ext cx="45956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Navigation - Actions</a:t>
            </a:r>
            <a:endParaRPr sz="3200"/>
          </a:p>
        </p:txBody>
      </p:sp>
      <p:sp>
        <p:nvSpPr>
          <p:cNvPr id="670" name="Google Shape;670;p50"/>
          <p:cNvSpPr txBox="1"/>
          <p:nvPr/>
        </p:nvSpPr>
        <p:spPr>
          <a:xfrm>
            <a:off x="429259" y="1111122"/>
            <a:ext cx="7973695" cy="849630"/>
          </a:xfrm>
          <a:prstGeom prst="rect">
            <a:avLst/>
          </a:prstGeom>
          <a:noFill/>
          <a:ln>
            <a:noFill/>
          </a:ln>
        </p:spPr>
        <p:txBody>
          <a:bodyPr anchorCtr="0" anchor="t" bIns="0" lIns="0" spcFirstLastPara="1" rIns="0" wrap="square" tIns="13325">
            <a:spAutoFit/>
          </a:bodyPr>
          <a:lstStyle/>
          <a:p>
            <a:pPr indent="-215265" lvl="0" marL="227329" marR="508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Actions </a:t>
            </a:r>
            <a:r>
              <a:rPr b="1" lang="en-US" sz="1350">
                <a:solidFill>
                  <a:srgbClr val="445369"/>
                </a:solidFill>
                <a:latin typeface="Arial"/>
                <a:ea typeface="Arial"/>
                <a:cs typeface="Arial"/>
                <a:sym typeface="Arial"/>
              </a:rPr>
              <a:t>are scoped to the destination </a:t>
            </a:r>
            <a:r>
              <a:rPr lang="en-US" sz="1350">
                <a:solidFill>
                  <a:srgbClr val="445369"/>
                </a:solidFill>
                <a:latin typeface="Arial"/>
                <a:ea typeface="Arial"/>
                <a:cs typeface="Arial"/>
                <a:sym typeface="Arial"/>
              </a:rPr>
              <a:t>they are attached to the same action on a different destination  can have different behavior.</a:t>
            </a:r>
            <a:endParaRPr sz="1350">
              <a:solidFill>
                <a:schemeClr val="dk1"/>
              </a:solidFill>
              <a:latin typeface="Arial"/>
              <a:ea typeface="Arial"/>
              <a:cs typeface="Arial"/>
              <a:sym typeface="Arial"/>
            </a:endParaRPr>
          </a:p>
          <a:p>
            <a:pPr indent="-215265" lvl="0" marL="227329" marR="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It means </a:t>
            </a:r>
            <a:r>
              <a:rPr b="1" lang="en-US" sz="1350">
                <a:solidFill>
                  <a:srgbClr val="445369"/>
                </a:solidFill>
                <a:latin typeface="Arial"/>
                <a:ea typeface="Arial"/>
                <a:cs typeface="Arial"/>
                <a:sym typeface="Arial"/>
              </a:rPr>
              <a:t>the same action can have different destination it points</a:t>
            </a:r>
            <a:endParaRPr sz="1350">
              <a:solidFill>
                <a:schemeClr val="dk1"/>
              </a:solidFill>
              <a:latin typeface="Arial"/>
              <a:ea typeface="Arial"/>
              <a:cs typeface="Arial"/>
              <a:sym typeface="Arial"/>
            </a:endParaRPr>
          </a:p>
          <a:p>
            <a:pPr indent="0" lvl="0" marL="227329" marR="0" rtl="0" algn="l">
              <a:lnSpc>
                <a:spcPct val="100000"/>
              </a:lnSpc>
              <a:spcBef>
                <a:spcPts val="0"/>
              </a:spcBef>
              <a:spcAft>
                <a:spcPts val="0"/>
              </a:spcAft>
              <a:buNone/>
            </a:pPr>
            <a:r>
              <a:rPr b="1" lang="en-US" sz="1350">
                <a:solidFill>
                  <a:srgbClr val="445369"/>
                </a:solidFill>
                <a:latin typeface="Arial"/>
                <a:ea typeface="Arial"/>
                <a:cs typeface="Arial"/>
                <a:sym typeface="Arial"/>
              </a:rPr>
              <a:t>to </a:t>
            </a:r>
            <a:r>
              <a:rPr lang="en-US" sz="1350">
                <a:solidFill>
                  <a:srgbClr val="445369"/>
                </a:solidFill>
                <a:latin typeface="Arial"/>
                <a:ea typeface="Arial"/>
                <a:cs typeface="Arial"/>
                <a:sym typeface="Arial"/>
              </a:rPr>
              <a:t>and also different attributes like transition animations</a:t>
            </a:r>
            <a:endParaRPr sz="1350">
              <a:solidFill>
                <a:schemeClr val="dk1"/>
              </a:solidFill>
              <a:latin typeface="Arial"/>
              <a:ea typeface="Arial"/>
              <a:cs typeface="Arial"/>
              <a:sym typeface="Arial"/>
            </a:endParaRPr>
          </a:p>
        </p:txBody>
      </p:sp>
      <p:sp>
        <p:nvSpPr>
          <p:cNvPr id="671" name="Google Shape;671;p50"/>
          <p:cNvSpPr txBox="1"/>
          <p:nvPr/>
        </p:nvSpPr>
        <p:spPr>
          <a:xfrm>
            <a:off x="1149096" y="2151888"/>
            <a:ext cx="6099175" cy="2342515"/>
          </a:xfrm>
          <a:prstGeom prst="rect">
            <a:avLst/>
          </a:prstGeom>
          <a:solidFill>
            <a:srgbClr val="2B2B2B"/>
          </a:solidFill>
          <a:ln>
            <a:noFill/>
          </a:ln>
        </p:spPr>
        <p:txBody>
          <a:bodyPr anchorCtr="0" anchor="t" bIns="0" lIns="0" spcFirstLastPara="1" rIns="0" wrap="square" tIns="23475">
            <a:spAutoFit/>
          </a:bodyPr>
          <a:lstStyle/>
          <a:p>
            <a:pPr indent="0" lvl="0" marL="33655" marR="0" rtl="0" algn="l">
              <a:lnSpc>
                <a:spcPct val="100000"/>
              </a:lnSpc>
              <a:spcBef>
                <a:spcPts val="0"/>
              </a:spcBef>
              <a:spcAft>
                <a:spcPts val="0"/>
              </a:spcAft>
              <a:buNone/>
            </a:pPr>
            <a:r>
              <a:rPr lang="en-US" sz="750">
                <a:solidFill>
                  <a:srgbClr val="E8BE6A"/>
                </a:solidFill>
                <a:latin typeface="Arial"/>
                <a:ea typeface="Arial"/>
                <a:cs typeface="Arial"/>
                <a:sym typeface="Arial"/>
              </a:rPr>
              <a:t>&lt;fragment</a:t>
            </a:r>
            <a:endParaRPr sz="750">
              <a:solidFill>
                <a:schemeClr val="dk1"/>
              </a:solidFill>
              <a:latin typeface="Arial"/>
              <a:ea typeface="Arial"/>
              <a:cs typeface="Arial"/>
              <a:sym typeface="Arial"/>
            </a:endParaRPr>
          </a:p>
          <a:p>
            <a:pPr indent="0" lvl="0" marL="244475" marR="1551305" rtl="0" algn="l">
              <a:lnSpc>
                <a:spcPct val="100000"/>
              </a:lnSpc>
              <a:spcBef>
                <a:spcPts val="0"/>
              </a:spcBef>
              <a:spcAft>
                <a:spcPts val="0"/>
              </a:spcAft>
              <a:buNone/>
            </a:pPr>
            <a:r>
              <a:rPr lang="en-US" sz="750">
                <a:solidFill>
                  <a:srgbClr val="9776AA"/>
                </a:solidFill>
                <a:latin typeface="Arial"/>
                <a:ea typeface="Arial"/>
                <a:cs typeface="Arial"/>
                <a:sym typeface="Arial"/>
              </a:rPr>
              <a:t>android</a:t>
            </a:r>
            <a:r>
              <a:rPr lang="en-US" sz="750">
                <a:solidFill>
                  <a:srgbClr val="B9B9B9"/>
                </a:solidFill>
                <a:latin typeface="Arial"/>
                <a:ea typeface="Arial"/>
                <a:cs typeface="Arial"/>
                <a:sym typeface="Arial"/>
              </a:rPr>
              <a:t>:id</a:t>
            </a:r>
            <a:r>
              <a:rPr lang="en-US" sz="750">
                <a:solidFill>
                  <a:srgbClr val="6A8658"/>
                </a:solidFill>
                <a:latin typeface="Arial"/>
                <a:ea typeface="Arial"/>
                <a:cs typeface="Arial"/>
                <a:sym typeface="Arial"/>
              </a:rPr>
              <a:t>="@+id/notesFragment"  </a:t>
            </a:r>
            <a:r>
              <a:rPr lang="en-US" sz="750">
                <a:solidFill>
                  <a:srgbClr val="9776AA"/>
                </a:solidFill>
                <a:latin typeface="Arial"/>
                <a:ea typeface="Arial"/>
                <a:cs typeface="Arial"/>
                <a:sym typeface="Arial"/>
              </a:rPr>
              <a:t>android</a:t>
            </a:r>
            <a:r>
              <a:rPr lang="en-US" sz="750">
                <a:solidFill>
                  <a:srgbClr val="B9B9B9"/>
                </a:solidFill>
                <a:latin typeface="Arial"/>
                <a:ea typeface="Arial"/>
                <a:cs typeface="Arial"/>
                <a:sym typeface="Arial"/>
              </a:rPr>
              <a:t>:name</a:t>
            </a:r>
            <a:r>
              <a:rPr lang="en-US" sz="750">
                <a:solidFill>
                  <a:srgbClr val="6A8658"/>
                </a:solidFill>
                <a:latin typeface="Arial"/>
                <a:ea typeface="Arial"/>
                <a:cs typeface="Arial"/>
                <a:sym typeface="Arial"/>
              </a:rPr>
              <a:t>="com.jshvarts.notesnavigation.presentation.notelist.NoteListFragment"  </a:t>
            </a:r>
            <a:r>
              <a:rPr lang="en-US" sz="750">
                <a:solidFill>
                  <a:srgbClr val="9776AA"/>
                </a:solidFill>
                <a:latin typeface="Arial"/>
                <a:ea typeface="Arial"/>
                <a:cs typeface="Arial"/>
                <a:sym typeface="Arial"/>
              </a:rPr>
              <a:t>android</a:t>
            </a:r>
            <a:r>
              <a:rPr lang="en-US" sz="750">
                <a:solidFill>
                  <a:srgbClr val="B9B9B9"/>
                </a:solidFill>
                <a:latin typeface="Arial"/>
                <a:ea typeface="Arial"/>
                <a:cs typeface="Arial"/>
                <a:sym typeface="Arial"/>
              </a:rPr>
              <a:t>:label</a:t>
            </a:r>
            <a:r>
              <a:rPr lang="en-US" sz="750">
                <a:solidFill>
                  <a:srgbClr val="6A8658"/>
                </a:solidFill>
                <a:latin typeface="Arial"/>
                <a:ea typeface="Arial"/>
                <a:cs typeface="Arial"/>
                <a:sym typeface="Arial"/>
              </a:rPr>
              <a:t>="@string/label_note_list"  </a:t>
            </a:r>
            <a:r>
              <a:rPr lang="en-US" sz="750">
                <a:solidFill>
                  <a:srgbClr val="9776AA"/>
                </a:solidFill>
                <a:latin typeface="Arial"/>
                <a:ea typeface="Arial"/>
                <a:cs typeface="Arial"/>
                <a:sym typeface="Arial"/>
              </a:rPr>
              <a:t>tools</a:t>
            </a:r>
            <a:r>
              <a:rPr lang="en-US" sz="750">
                <a:solidFill>
                  <a:srgbClr val="B9B9B9"/>
                </a:solidFill>
                <a:latin typeface="Arial"/>
                <a:ea typeface="Arial"/>
                <a:cs typeface="Arial"/>
                <a:sym typeface="Arial"/>
              </a:rPr>
              <a:t>:layout</a:t>
            </a:r>
            <a:r>
              <a:rPr lang="en-US" sz="750">
                <a:solidFill>
                  <a:srgbClr val="6A8658"/>
                </a:solidFill>
                <a:latin typeface="Arial"/>
                <a:ea typeface="Arial"/>
                <a:cs typeface="Arial"/>
                <a:sym typeface="Arial"/>
              </a:rPr>
              <a:t>="@layout/note_list_fragment"</a:t>
            </a:r>
            <a:r>
              <a:rPr lang="en-US" sz="750">
                <a:solidFill>
                  <a:srgbClr val="E8BE6A"/>
                </a:solidFill>
                <a:latin typeface="Arial"/>
                <a:ea typeface="Arial"/>
                <a:cs typeface="Arial"/>
                <a:sym typeface="Arial"/>
              </a:rPr>
              <a:t>&gt;</a:t>
            </a:r>
            <a:endParaRPr sz="75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750">
              <a:solidFill>
                <a:schemeClr val="dk1"/>
              </a:solidFill>
              <a:latin typeface="Arial"/>
              <a:ea typeface="Arial"/>
              <a:cs typeface="Arial"/>
              <a:sym typeface="Arial"/>
            </a:endParaRPr>
          </a:p>
          <a:p>
            <a:pPr indent="0" lvl="0" marL="244475" marR="0" rtl="0" algn="l">
              <a:lnSpc>
                <a:spcPct val="100000"/>
              </a:lnSpc>
              <a:spcBef>
                <a:spcPts val="0"/>
              </a:spcBef>
              <a:spcAft>
                <a:spcPts val="0"/>
              </a:spcAft>
              <a:buNone/>
            </a:pPr>
            <a:r>
              <a:rPr lang="en-US" sz="750">
                <a:solidFill>
                  <a:srgbClr val="E8BE6A"/>
                </a:solidFill>
                <a:latin typeface="Arial"/>
                <a:ea typeface="Arial"/>
                <a:cs typeface="Arial"/>
                <a:sym typeface="Arial"/>
              </a:rPr>
              <a:t>&lt;action</a:t>
            </a:r>
            <a:endParaRPr sz="750">
              <a:solidFill>
                <a:schemeClr val="dk1"/>
              </a:solidFill>
              <a:latin typeface="Arial"/>
              <a:ea typeface="Arial"/>
              <a:cs typeface="Arial"/>
              <a:sym typeface="Arial"/>
            </a:endParaRPr>
          </a:p>
          <a:p>
            <a:pPr indent="0" lvl="0" marL="452755" marR="3489325" rtl="0" algn="l">
              <a:lnSpc>
                <a:spcPct val="100000"/>
              </a:lnSpc>
              <a:spcBef>
                <a:spcPts val="0"/>
              </a:spcBef>
              <a:spcAft>
                <a:spcPts val="0"/>
              </a:spcAft>
              <a:buNone/>
            </a:pPr>
            <a:r>
              <a:rPr lang="en-US" sz="750">
                <a:solidFill>
                  <a:srgbClr val="9776AA"/>
                </a:solidFill>
                <a:latin typeface="Arial"/>
                <a:ea typeface="Arial"/>
                <a:cs typeface="Arial"/>
                <a:sym typeface="Arial"/>
              </a:rPr>
              <a:t>android</a:t>
            </a:r>
            <a:r>
              <a:rPr lang="en-US" sz="750">
                <a:solidFill>
                  <a:srgbClr val="B9B9B9"/>
                </a:solidFill>
                <a:latin typeface="Arial"/>
                <a:ea typeface="Arial"/>
                <a:cs typeface="Arial"/>
                <a:sym typeface="Arial"/>
              </a:rPr>
              <a:t>:id</a:t>
            </a:r>
            <a:r>
              <a:rPr lang="en-US" sz="750">
                <a:solidFill>
                  <a:srgbClr val="6A8658"/>
                </a:solidFill>
                <a:latin typeface="Arial"/>
                <a:ea typeface="Arial"/>
                <a:cs typeface="Arial"/>
                <a:sym typeface="Arial"/>
              </a:rPr>
              <a:t>="@+id/action_notes_to_addNote"  </a:t>
            </a:r>
            <a:r>
              <a:rPr lang="en-US" sz="750">
                <a:solidFill>
                  <a:srgbClr val="9776AA"/>
                </a:solidFill>
                <a:latin typeface="Arial"/>
                <a:ea typeface="Arial"/>
                <a:cs typeface="Arial"/>
                <a:sym typeface="Arial"/>
              </a:rPr>
              <a:t>app</a:t>
            </a:r>
            <a:r>
              <a:rPr lang="en-US" sz="750">
                <a:solidFill>
                  <a:srgbClr val="B9B9B9"/>
                </a:solidFill>
                <a:latin typeface="Arial"/>
                <a:ea typeface="Arial"/>
                <a:cs typeface="Arial"/>
                <a:sym typeface="Arial"/>
              </a:rPr>
              <a:t>:destination</a:t>
            </a:r>
            <a:r>
              <a:rPr lang="en-US" sz="750">
                <a:solidFill>
                  <a:srgbClr val="6A8658"/>
                </a:solidFill>
                <a:latin typeface="Arial"/>
                <a:ea typeface="Arial"/>
                <a:cs typeface="Arial"/>
                <a:sym typeface="Arial"/>
              </a:rPr>
              <a:t>="@id/addNoteFragment" </a:t>
            </a:r>
            <a:r>
              <a:rPr lang="en-US" sz="750">
                <a:solidFill>
                  <a:srgbClr val="E8BE6A"/>
                </a:solidFill>
                <a:latin typeface="Arial"/>
                <a:ea typeface="Arial"/>
                <a:cs typeface="Arial"/>
                <a:sym typeface="Arial"/>
              </a:rPr>
              <a:t>/&gt;</a:t>
            </a:r>
            <a:endParaRPr sz="750">
              <a:solidFill>
                <a:schemeClr val="dk1"/>
              </a:solidFill>
              <a:latin typeface="Arial"/>
              <a:ea typeface="Arial"/>
              <a:cs typeface="Arial"/>
              <a:sym typeface="Arial"/>
            </a:endParaRPr>
          </a:p>
          <a:p>
            <a:pPr indent="0" lvl="0" marL="0" marR="0" rtl="0" algn="l">
              <a:lnSpc>
                <a:spcPct val="100000"/>
              </a:lnSpc>
              <a:spcBef>
                <a:spcPts val="35"/>
              </a:spcBef>
              <a:spcAft>
                <a:spcPts val="0"/>
              </a:spcAft>
              <a:buNone/>
            </a:pPr>
            <a:r>
              <a:t/>
            </a:r>
            <a:endParaRPr sz="750">
              <a:solidFill>
                <a:schemeClr val="dk1"/>
              </a:solidFill>
              <a:latin typeface="Arial"/>
              <a:ea typeface="Arial"/>
              <a:cs typeface="Arial"/>
              <a:sym typeface="Arial"/>
            </a:endParaRPr>
          </a:p>
          <a:p>
            <a:pPr indent="0" lvl="0" marL="244475" marR="0" rtl="0" algn="l">
              <a:lnSpc>
                <a:spcPct val="100000"/>
              </a:lnSpc>
              <a:spcBef>
                <a:spcPts val="0"/>
              </a:spcBef>
              <a:spcAft>
                <a:spcPts val="0"/>
              </a:spcAft>
              <a:buNone/>
            </a:pPr>
            <a:r>
              <a:rPr lang="en-US" sz="750">
                <a:solidFill>
                  <a:srgbClr val="E8BE6A"/>
                </a:solidFill>
                <a:latin typeface="Arial"/>
                <a:ea typeface="Arial"/>
                <a:cs typeface="Arial"/>
                <a:sym typeface="Arial"/>
              </a:rPr>
              <a:t>&lt;action</a:t>
            </a:r>
            <a:endParaRPr sz="750">
              <a:solidFill>
                <a:schemeClr val="dk1"/>
              </a:solidFill>
              <a:latin typeface="Arial"/>
              <a:ea typeface="Arial"/>
              <a:cs typeface="Arial"/>
              <a:sym typeface="Arial"/>
            </a:endParaRPr>
          </a:p>
          <a:p>
            <a:pPr indent="0" lvl="0" marL="452755" marR="3330575" rtl="0" algn="l">
              <a:lnSpc>
                <a:spcPct val="100000"/>
              </a:lnSpc>
              <a:spcBef>
                <a:spcPts val="0"/>
              </a:spcBef>
              <a:spcAft>
                <a:spcPts val="0"/>
              </a:spcAft>
              <a:buNone/>
            </a:pPr>
            <a:r>
              <a:rPr lang="en-US" sz="750">
                <a:solidFill>
                  <a:srgbClr val="9776AA"/>
                </a:solidFill>
                <a:latin typeface="Arial"/>
                <a:ea typeface="Arial"/>
                <a:cs typeface="Arial"/>
                <a:sym typeface="Arial"/>
              </a:rPr>
              <a:t>android</a:t>
            </a:r>
            <a:r>
              <a:rPr lang="en-US" sz="750">
                <a:solidFill>
                  <a:srgbClr val="B9B9B9"/>
                </a:solidFill>
                <a:latin typeface="Arial"/>
                <a:ea typeface="Arial"/>
                <a:cs typeface="Arial"/>
                <a:sym typeface="Arial"/>
              </a:rPr>
              <a:t>:id</a:t>
            </a:r>
            <a:r>
              <a:rPr lang="en-US" sz="750">
                <a:solidFill>
                  <a:srgbClr val="6A8658"/>
                </a:solidFill>
                <a:latin typeface="Arial"/>
                <a:ea typeface="Arial"/>
                <a:cs typeface="Arial"/>
                <a:sym typeface="Arial"/>
              </a:rPr>
              <a:t>="@+id/action_notes_to_noteDetail"  </a:t>
            </a:r>
            <a:r>
              <a:rPr lang="en-US" sz="750">
                <a:solidFill>
                  <a:srgbClr val="9776AA"/>
                </a:solidFill>
                <a:latin typeface="Arial"/>
                <a:ea typeface="Arial"/>
                <a:cs typeface="Arial"/>
                <a:sym typeface="Arial"/>
              </a:rPr>
              <a:t>app</a:t>
            </a:r>
            <a:r>
              <a:rPr lang="en-US" sz="750">
                <a:solidFill>
                  <a:srgbClr val="B9B9B9"/>
                </a:solidFill>
                <a:latin typeface="Arial"/>
                <a:ea typeface="Arial"/>
                <a:cs typeface="Arial"/>
                <a:sym typeface="Arial"/>
              </a:rPr>
              <a:t>:destination</a:t>
            </a:r>
            <a:r>
              <a:rPr lang="en-US" sz="750">
                <a:solidFill>
                  <a:srgbClr val="6A8658"/>
                </a:solidFill>
                <a:latin typeface="Arial"/>
                <a:ea typeface="Arial"/>
                <a:cs typeface="Arial"/>
                <a:sym typeface="Arial"/>
              </a:rPr>
              <a:t>="@id/noteDetailFragment"  </a:t>
            </a:r>
            <a:r>
              <a:rPr lang="en-US" sz="750">
                <a:solidFill>
                  <a:srgbClr val="9776AA"/>
                </a:solidFill>
                <a:latin typeface="Arial"/>
                <a:ea typeface="Arial"/>
                <a:cs typeface="Arial"/>
                <a:sym typeface="Arial"/>
              </a:rPr>
              <a:t>app</a:t>
            </a:r>
            <a:r>
              <a:rPr lang="en-US" sz="750">
                <a:solidFill>
                  <a:srgbClr val="B9B9B9"/>
                </a:solidFill>
                <a:latin typeface="Arial"/>
                <a:ea typeface="Arial"/>
                <a:cs typeface="Arial"/>
                <a:sym typeface="Arial"/>
              </a:rPr>
              <a:t>:enterAnim</a:t>
            </a:r>
            <a:r>
              <a:rPr lang="en-US" sz="750">
                <a:solidFill>
                  <a:srgbClr val="6A8658"/>
                </a:solidFill>
                <a:latin typeface="Arial"/>
                <a:ea typeface="Arial"/>
                <a:cs typeface="Arial"/>
                <a:sym typeface="Arial"/>
              </a:rPr>
              <a:t>="@anim/enter_slide_down"  </a:t>
            </a:r>
            <a:r>
              <a:rPr lang="en-US" sz="750">
                <a:solidFill>
                  <a:srgbClr val="9776AA"/>
                </a:solidFill>
                <a:latin typeface="Arial"/>
                <a:ea typeface="Arial"/>
                <a:cs typeface="Arial"/>
                <a:sym typeface="Arial"/>
              </a:rPr>
              <a:t>app</a:t>
            </a:r>
            <a:r>
              <a:rPr lang="en-US" sz="750">
                <a:solidFill>
                  <a:srgbClr val="B9B9B9"/>
                </a:solidFill>
                <a:latin typeface="Arial"/>
                <a:ea typeface="Arial"/>
                <a:cs typeface="Arial"/>
                <a:sym typeface="Arial"/>
              </a:rPr>
              <a:t>:exitAnim</a:t>
            </a:r>
            <a:r>
              <a:rPr lang="en-US" sz="750">
                <a:solidFill>
                  <a:srgbClr val="6A8658"/>
                </a:solidFill>
                <a:latin typeface="Arial"/>
                <a:ea typeface="Arial"/>
                <a:cs typeface="Arial"/>
                <a:sym typeface="Arial"/>
              </a:rPr>
              <a:t>="@anim/exit_slide_down"  </a:t>
            </a:r>
            <a:r>
              <a:rPr lang="en-US" sz="750">
                <a:solidFill>
                  <a:srgbClr val="9776AA"/>
                </a:solidFill>
                <a:latin typeface="Arial"/>
                <a:ea typeface="Arial"/>
                <a:cs typeface="Arial"/>
                <a:sym typeface="Arial"/>
              </a:rPr>
              <a:t>app</a:t>
            </a:r>
            <a:r>
              <a:rPr lang="en-US" sz="750">
                <a:solidFill>
                  <a:srgbClr val="B9B9B9"/>
                </a:solidFill>
                <a:latin typeface="Arial"/>
                <a:ea typeface="Arial"/>
                <a:cs typeface="Arial"/>
                <a:sym typeface="Arial"/>
              </a:rPr>
              <a:t>:popEnterAnim</a:t>
            </a:r>
            <a:r>
              <a:rPr lang="en-US" sz="750">
                <a:solidFill>
                  <a:srgbClr val="6A8658"/>
                </a:solidFill>
                <a:latin typeface="Arial"/>
                <a:ea typeface="Arial"/>
                <a:cs typeface="Arial"/>
                <a:sym typeface="Arial"/>
              </a:rPr>
              <a:t>="@anim/pop_enter_slide_up"  </a:t>
            </a:r>
            <a:r>
              <a:rPr lang="en-US" sz="750">
                <a:solidFill>
                  <a:srgbClr val="9776AA"/>
                </a:solidFill>
                <a:latin typeface="Arial"/>
                <a:ea typeface="Arial"/>
                <a:cs typeface="Arial"/>
                <a:sym typeface="Arial"/>
              </a:rPr>
              <a:t>app</a:t>
            </a:r>
            <a:r>
              <a:rPr lang="en-US" sz="750">
                <a:solidFill>
                  <a:srgbClr val="B9B9B9"/>
                </a:solidFill>
                <a:latin typeface="Arial"/>
                <a:ea typeface="Arial"/>
                <a:cs typeface="Arial"/>
                <a:sym typeface="Arial"/>
              </a:rPr>
              <a:t>:popExitAnim</a:t>
            </a:r>
            <a:r>
              <a:rPr lang="en-US" sz="750">
                <a:solidFill>
                  <a:srgbClr val="6A8658"/>
                </a:solidFill>
                <a:latin typeface="Arial"/>
                <a:ea typeface="Arial"/>
                <a:cs typeface="Arial"/>
                <a:sym typeface="Arial"/>
              </a:rPr>
              <a:t>="@anim/pop_exit_slide_up"</a:t>
            </a:r>
            <a:r>
              <a:rPr lang="en-US" sz="750">
                <a:solidFill>
                  <a:srgbClr val="E8BE6A"/>
                </a:solidFill>
                <a:latin typeface="Arial"/>
                <a:ea typeface="Arial"/>
                <a:cs typeface="Arial"/>
                <a:sym typeface="Arial"/>
              </a:rPr>
              <a:t>&gt;</a:t>
            </a:r>
            <a:endParaRPr sz="750">
              <a:solidFill>
                <a:schemeClr val="dk1"/>
              </a:solidFill>
              <a:latin typeface="Arial"/>
              <a:ea typeface="Arial"/>
              <a:cs typeface="Arial"/>
              <a:sym typeface="Arial"/>
            </a:endParaRPr>
          </a:p>
          <a:p>
            <a:pPr indent="0" lvl="0" marL="244475" marR="0" rtl="0" algn="l">
              <a:lnSpc>
                <a:spcPct val="100000"/>
              </a:lnSpc>
              <a:spcBef>
                <a:spcPts val="5"/>
              </a:spcBef>
              <a:spcAft>
                <a:spcPts val="0"/>
              </a:spcAft>
              <a:buNone/>
            </a:pPr>
            <a:r>
              <a:rPr lang="en-US" sz="750">
                <a:solidFill>
                  <a:srgbClr val="E8BE6A"/>
                </a:solidFill>
                <a:latin typeface="Arial"/>
                <a:ea typeface="Arial"/>
                <a:cs typeface="Arial"/>
                <a:sym typeface="Arial"/>
              </a:rPr>
              <a:t>&lt;/action&gt;</a:t>
            </a:r>
            <a:endParaRPr sz="750">
              <a:solidFill>
                <a:schemeClr val="dk1"/>
              </a:solidFill>
              <a:latin typeface="Arial"/>
              <a:ea typeface="Arial"/>
              <a:cs typeface="Arial"/>
              <a:sym typeface="Arial"/>
            </a:endParaRPr>
          </a:p>
          <a:p>
            <a:pPr indent="0" lvl="0" marL="0" marR="0" rtl="0" algn="l">
              <a:lnSpc>
                <a:spcPct val="100000"/>
              </a:lnSpc>
              <a:spcBef>
                <a:spcPts val="35"/>
              </a:spcBef>
              <a:spcAft>
                <a:spcPts val="0"/>
              </a:spcAft>
              <a:buNone/>
            </a:pPr>
            <a:r>
              <a:t/>
            </a:r>
            <a:endParaRPr sz="750">
              <a:solidFill>
                <a:schemeClr val="dk1"/>
              </a:solidFill>
              <a:latin typeface="Arial"/>
              <a:ea typeface="Arial"/>
              <a:cs typeface="Arial"/>
              <a:sym typeface="Arial"/>
            </a:endParaRPr>
          </a:p>
          <a:p>
            <a:pPr indent="0" lvl="0" marL="33655" marR="0" rtl="0" algn="l">
              <a:lnSpc>
                <a:spcPct val="100000"/>
              </a:lnSpc>
              <a:spcBef>
                <a:spcPts val="0"/>
              </a:spcBef>
              <a:spcAft>
                <a:spcPts val="0"/>
              </a:spcAft>
              <a:buNone/>
            </a:pPr>
            <a:r>
              <a:rPr lang="en-US" sz="750">
                <a:solidFill>
                  <a:srgbClr val="E8BE6A"/>
                </a:solidFill>
                <a:latin typeface="Arial"/>
                <a:ea typeface="Arial"/>
                <a:cs typeface="Arial"/>
                <a:sym typeface="Arial"/>
              </a:rPr>
              <a:t>&lt;/fragment&gt;</a:t>
            </a:r>
            <a:endParaRPr sz="75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1"/>
          <p:cNvSpPr txBox="1"/>
          <p:nvPr>
            <p:ph type="title"/>
          </p:nvPr>
        </p:nvSpPr>
        <p:spPr>
          <a:xfrm>
            <a:off x="357327" y="53467"/>
            <a:ext cx="63482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Navigation - Hosting navigation</a:t>
            </a:r>
            <a:endParaRPr sz="3200"/>
          </a:p>
        </p:txBody>
      </p:sp>
      <p:sp>
        <p:nvSpPr>
          <p:cNvPr id="677" name="Google Shape;677;p51"/>
          <p:cNvSpPr txBox="1"/>
          <p:nvPr/>
        </p:nvSpPr>
        <p:spPr>
          <a:xfrm>
            <a:off x="429259" y="1111122"/>
            <a:ext cx="6798945" cy="643890"/>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350">
                <a:solidFill>
                  <a:srgbClr val="445369"/>
                </a:solidFill>
                <a:latin typeface="Arial"/>
                <a:ea typeface="Arial"/>
                <a:cs typeface="Arial"/>
                <a:sym typeface="Arial"/>
              </a:rPr>
              <a:t>An activity hosts navigation for an application through the implementation of </a:t>
            </a:r>
            <a:r>
              <a:rPr b="1" lang="en-US" sz="1350">
                <a:solidFill>
                  <a:srgbClr val="445369"/>
                </a:solidFill>
                <a:latin typeface="Arial"/>
                <a:ea typeface="Arial"/>
                <a:cs typeface="Arial"/>
                <a:sym typeface="Arial"/>
              </a:rPr>
              <a:t>NavHost  </a:t>
            </a:r>
            <a:r>
              <a:rPr lang="en-US" sz="1350">
                <a:solidFill>
                  <a:srgbClr val="445369"/>
                </a:solidFill>
                <a:latin typeface="Arial"/>
                <a:ea typeface="Arial"/>
                <a:cs typeface="Arial"/>
                <a:sym typeface="Arial"/>
              </a:rPr>
              <a:t>interface - Navigation Architecture Component’s default is </a:t>
            </a:r>
            <a:r>
              <a:rPr b="1" lang="en-US" sz="1350">
                <a:solidFill>
                  <a:srgbClr val="445369"/>
                </a:solidFill>
                <a:latin typeface="Arial"/>
                <a:ea typeface="Arial"/>
                <a:cs typeface="Arial"/>
                <a:sym typeface="Arial"/>
              </a:rPr>
              <a:t>NavHostFragment</a:t>
            </a:r>
            <a:r>
              <a:rPr lang="en-US" sz="1350">
                <a:solidFill>
                  <a:srgbClr val="445369"/>
                </a:solidFill>
                <a:latin typeface="Arial"/>
                <a:ea typeface="Arial"/>
                <a:cs typeface="Arial"/>
                <a:sym typeface="Arial"/>
              </a:rPr>
              <a:t>. It is added  to the activity’s layout.</a:t>
            </a:r>
            <a:endParaRPr sz="1350">
              <a:solidFill>
                <a:schemeClr val="dk1"/>
              </a:solidFill>
              <a:latin typeface="Arial"/>
              <a:ea typeface="Arial"/>
              <a:cs typeface="Arial"/>
              <a:sym typeface="Arial"/>
            </a:endParaRPr>
          </a:p>
        </p:txBody>
      </p:sp>
      <p:sp>
        <p:nvSpPr>
          <p:cNvPr id="678" name="Google Shape;678;p51"/>
          <p:cNvSpPr txBox="1"/>
          <p:nvPr/>
        </p:nvSpPr>
        <p:spPr>
          <a:xfrm>
            <a:off x="1295400" y="2038350"/>
            <a:ext cx="6033770" cy="2112645"/>
          </a:xfrm>
          <a:prstGeom prst="rect">
            <a:avLst/>
          </a:prstGeom>
          <a:solidFill>
            <a:srgbClr val="2B2B2B"/>
          </a:solidFill>
          <a:ln>
            <a:noFill/>
          </a:ln>
        </p:spPr>
        <p:txBody>
          <a:bodyPr anchorCtr="0" anchor="t" bIns="0" lIns="0" spcFirstLastPara="1" rIns="0" wrap="square" tIns="22225">
            <a:spAutoFit/>
          </a:bodyPr>
          <a:lstStyle/>
          <a:p>
            <a:pPr indent="0" lvl="0" marL="33655" marR="0" rtl="0" algn="l">
              <a:lnSpc>
                <a:spcPct val="100000"/>
              </a:lnSpc>
              <a:spcBef>
                <a:spcPts val="0"/>
              </a:spcBef>
              <a:spcAft>
                <a:spcPts val="0"/>
              </a:spcAft>
              <a:buNone/>
            </a:pPr>
            <a:r>
              <a:rPr lang="en-US" sz="900">
                <a:solidFill>
                  <a:srgbClr val="E8BE6A"/>
                </a:solidFill>
                <a:latin typeface="Arial"/>
                <a:ea typeface="Arial"/>
                <a:cs typeface="Arial"/>
                <a:sym typeface="Arial"/>
              </a:rPr>
              <a:t>&lt;LinearLayout</a:t>
            </a:r>
            <a:endParaRPr sz="900">
              <a:solidFill>
                <a:schemeClr val="dk1"/>
              </a:solidFill>
              <a:latin typeface="Arial"/>
              <a:ea typeface="Arial"/>
              <a:cs typeface="Arial"/>
              <a:sym typeface="Arial"/>
            </a:endParaRPr>
          </a:p>
          <a:p>
            <a:pPr indent="0" lvl="0" marL="286385" marR="3451859" rtl="0" algn="l">
              <a:lnSpc>
                <a:spcPct val="100000"/>
              </a:lnSpc>
              <a:spcBef>
                <a:spcPts val="0"/>
              </a:spcBef>
              <a:spcAft>
                <a:spcPts val="0"/>
              </a:spcAft>
              <a:buNone/>
            </a:pPr>
            <a:r>
              <a:rPr lang="en-US" sz="900">
                <a:solidFill>
                  <a:srgbClr val="9776AA"/>
                </a:solidFill>
                <a:latin typeface="Arial"/>
                <a:ea typeface="Arial"/>
                <a:cs typeface="Arial"/>
                <a:sym typeface="Arial"/>
              </a:rPr>
              <a:t>android</a:t>
            </a:r>
            <a:r>
              <a:rPr lang="en-US" sz="900">
                <a:solidFill>
                  <a:srgbClr val="B9B9B9"/>
                </a:solidFill>
                <a:latin typeface="Arial"/>
                <a:ea typeface="Arial"/>
                <a:cs typeface="Arial"/>
                <a:sym typeface="Arial"/>
              </a:rPr>
              <a:t>:layout_width</a:t>
            </a:r>
            <a:r>
              <a:rPr lang="en-US" sz="900">
                <a:solidFill>
                  <a:srgbClr val="6A8658"/>
                </a:solidFill>
                <a:latin typeface="Arial"/>
                <a:ea typeface="Arial"/>
                <a:cs typeface="Arial"/>
                <a:sym typeface="Arial"/>
              </a:rPr>
              <a:t>="match_parent"  </a:t>
            </a:r>
            <a:r>
              <a:rPr lang="en-US" sz="900">
                <a:solidFill>
                  <a:srgbClr val="9776AA"/>
                </a:solidFill>
                <a:latin typeface="Arial"/>
                <a:ea typeface="Arial"/>
                <a:cs typeface="Arial"/>
                <a:sym typeface="Arial"/>
              </a:rPr>
              <a:t>android</a:t>
            </a:r>
            <a:r>
              <a:rPr lang="en-US" sz="900">
                <a:solidFill>
                  <a:srgbClr val="B9B9B9"/>
                </a:solidFill>
                <a:latin typeface="Arial"/>
                <a:ea typeface="Arial"/>
                <a:cs typeface="Arial"/>
                <a:sym typeface="Arial"/>
              </a:rPr>
              <a:t>:layout_height</a:t>
            </a:r>
            <a:r>
              <a:rPr lang="en-US" sz="900">
                <a:solidFill>
                  <a:srgbClr val="6A8658"/>
                </a:solidFill>
                <a:latin typeface="Arial"/>
                <a:ea typeface="Arial"/>
                <a:cs typeface="Arial"/>
                <a:sym typeface="Arial"/>
              </a:rPr>
              <a:t>="match_parent"  </a:t>
            </a:r>
            <a:r>
              <a:rPr lang="en-US" sz="900">
                <a:solidFill>
                  <a:srgbClr val="9776AA"/>
                </a:solidFill>
                <a:latin typeface="Arial"/>
                <a:ea typeface="Arial"/>
                <a:cs typeface="Arial"/>
                <a:sym typeface="Arial"/>
              </a:rPr>
              <a:t>android</a:t>
            </a:r>
            <a:r>
              <a:rPr lang="en-US" sz="900">
                <a:solidFill>
                  <a:srgbClr val="B9B9B9"/>
                </a:solidFill>
                <a:latin typeface="Arial"/>
                <a:ea typeface="Arial"/>
                <a:cs typeface="Arial"/>
                <a:sym typeface="Arial"/>
              </a:rPr>
              <a:t>:orientation</a:t>
            </a:r>
            <a:r>
              <a:rPr lang="en-US" sz="900">
                <a:solidFill>
                  <a:srgbClr val="6A8658"/>
                </a:solidFill>
                <a:latin typeface="Arial"/>
                <a:ea typeface="Arial"/>
                <a:cs typeface="Arial"/>
                <a:sym typeface="Arial"/>
              </a:rPr>
              <a:t>="vertical"</a:t>
            </a:r>
            <a:r>
              <a:rPr lang="en-US" sz="900">
                <a:solidFill>
                  <a:srgbClr val="E8BE6A"/>
                </a:solidFill>
                <a:latin typeface="Arial"/>
                <a:ea typeface="Arial"/>
                <a:cs typeface="Arial"/>
                <a:sym typeface="Arial"/>
              </a:rPr>
              <a:t>&gt;</a:t>
            </a:r>
            <a:endParaRPr sz="9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900">
              <a:solidFill>
                <a:schemeClr val="dk1"/>
              </a:solidFill>
              <a:latin typeface="Arial"/>
              <a:ea typeface="Arial"/>
              <a:cs typeface="Arial"/>
              <a:sym typeface="Arial"/>
            </a:endParaRPr>
          </a:p>
          <a:p>
            <a:pPr indent="0" lvl="0" marL="0" marR="0" rtl="0" algn="l">
              <a:lnSpc>
                <a:spcPct val="100000"/>
              </a:lnSpc>
              <a:spcBef>
                <a:spcPts val="35"/>
              </a:spcBef>
              <a:spcAft>
                <a:spcPts val="0"/>
              </a:spcAft>
              <a:buNone/>
            </a:pPr>
            <a:r>
              <a:t/>
            </a:r>
            <a:endParaRPr sz="950">
              <a:solidFill>
                <a:schemeClr val="dk1"/>
              </a:solidFill>
              <a:latin typeface="Arial"/>
              <a:ea typeface="Arial"/>
              <a:cs typeface="Arial"/>
              <a:sym typeface="Arial"/>
            </a:endParaRPr>
          </a:p>
          <a:p>
            <a:pPr indent="0" lvl="0" marL="286385" marR="0" rtl="0" algn="l">
              <a:lnSpc>
                <a:spcPct val="100000"/>
              </a:lnSpc>
              <a:spcBef>
                <a:spcPts val="0"/>
              </a:spcBef>
              <a:spcAft>
                <a:spcPts val="0"/>
              </a:spcAft>
              <a:buNone/>
            </a:pPr>
            <a:r>
              <a:rPr lang="en-US" sz="900">
                <a:solidFill>
                  <a:srgbClr val="E8BE6A"/>
                </a:solidFill>
                <a:latin typeface="Arial"/>
                <a:ea typeface="Arial"/>
                <a:cs typeface="Arial"/>
                <a:sym typeface="Arial"/>
              </a:rPr>
              <a:t>&lt;androix.fragment.app.FragmentContainerView</a:t>
            </a:r>
            <a:endParaRPr sz="900">
              <a:solidFill>
                <a:schemeClr val="dk1"/>
              </a:solidFill>
              <a:latin typeface="Arial"/>
              <a:ea typeface="Arial"/>
              <a:cs typeface="Arial"/>
              <a:sym typeface="Arial"/>
            </a:endParaRPr>
          </a:p>
          <a:p>
            <a:pPr indent="0" lvl="0" marL="541020" marR="1737360" rtl="0" algn="l">
              <a:lnSpc>
                <a:spcPct val="100000"/>
              </a:lnSpc>
              <a:spcBef>
                <a:spcPts val="0"/>
              </a:spcBef>
              <a:spcAft>
                <a:spcPts val="0"/>
              </a:spcAft>
              <a:buNone/>
            </a:pPr>
            <a:r>
              <a:rPr lang="en-US" sz="900">
                <a:solidFill>
                  <a:srgbClr val="9776AA"/>
                </a:solidFill>
                <a:latin typeface="Arial"/>
                <a:ea typeface="Arial"/>
                <a:cs typeface="Arial"/>
                <a:sym typeface="Arial"/>
              </a:rPr>
              <a:t>android</a:t>
            </a:r>
            <a:r>
              <a:rPr lang="en-US" sz="900">
                <a:solidFill>
                  <a:srgbClr val="B9B9B9"/>
                </a:solidFill>
                <a:latin typeface="Arial"/>
                <a:ea typeface="Arial"/>
                <a:cs typeface="Arial"/>
                <a:sym typeface="Arial"/>
              </a:rPr>
              <a:t>:id</a:t>
            </a:r>
            <a:r>
              <a:rPr lang="en-US" sz="900">
                <a:solidFill>
                  <a:srgbClr val="6A8658"/>
                </a:solidFill>
                <a:latin typeface="Arial"/>
                <a:ea typeface="Arial"/>
                <a:cs typeface="Arial"/>
                <a:sym typeface="Arial"/>
              </a:rPr>
              <a:t>="@+id/nav_host_fragment"  </a:t>
            </a:r>
            <a:r>
              <a:rPr lang="en-US" sz="900">
                <a:solidFill>
                  <a:srgbClr val="9776AA"/>
                </a:solidFill>
                <a:latin typeface="Arial"/>
                <a:ea typeface="Arial"/>
                <a:cs typeface="Arial"/>
                <a:sym typeface="Arial"/>
              </a:rPr>
              <a:t>android</a:t>
            </a:r>
            <a:r>
              <a:rPr lang="en-US" sz="900">
                <a:solidFill>
                  <a:srgbClr val="B9B9B9"/>
                </a:solidFill>
                <a:latin typeface="Arial"/>
                <a:ea typeface="Arial"/>
                <a:cs typeface="Arial"/>
                <a:sym typeface="Arial"/>
              </a:rPr>
              <a:t>:name</a:t>
            </a:r>
            <a:r>
              <a:rPr lang="en-US" sz="900">
                <a:solidFill>
                  <a:srgbClr val="6A8658"/>
                </a:solidFill>
                <a:latin typeface="Arial"/>
                <a:ea typeface="Arial"/>
                <a:cs typeface="Arial"/>
                <a:sym typeface="Arial"/>
              </a:rPr>
              <a:t>="androidx.navigation.fragment.NavHostFragment"  </a:t>
            </a:r>
            <a:r>
              <a:rPr lang="en-US" sz="900">
                <a:solidFill>
                  <a:srgbClr val="9776AA"/>
                </a:solidFill>
                <a:latin typeface="Arial"/>
                <a:ea typeface="Arial"/>
                <a:cs typeface="Arial"/>
                <a:sym typeface="Arial"/>
              </a:rPr>
              <a:t>android</a:t>
            </a:r>
            <a:r>
              <a:rPr lang="en-US" sz="900">
                <a:solidFill>
                  <a:srgbClr val="B9B9B9"/>
                </a:solidFill>
                <a:latin typeface="Arial"/>
                <a:ea typeface="Arial"/>
                <a:cs typeface="Arial"/>
                <a:sym typeface="Arial"/>
              </a:rPr>
              <a:t>:layout_width</a:t>
            </a:r>
            <a:r>
              <a:rPr lang="en-US" sz="900">
                <a:solidFill>
                  <a:srgbClr val="6A8658"/>
                </a:solidFill>
                <a:latin typeface="Arial"/>
                <a:ea typeface="Arial"/>
                <a:cs typeface="Arial"/>
                <a:sym typeface="Arial"/>
              </a:rPr>
              <a:t>="match_parent"  </a:t>
            </a:r>
            <a:r>
              <a:rPr lang="en-US" sz="900">
                <a:solidFill>
                  <a:srgbClr val="9776AA"/>
                </a:solidFill>
                <a:latin typeface="Arial"/>
                <a:ea typeface="Arial"/>
                <a:cs typeface="Arial"/>
                <a:sym typeface="Arial"/>
              </a:rPr>
              <a:t>android</a:t>
            </a:r>
            <a:r>
              <a:rPr lang="en-US" sz="900">
                <a:solidFill>
                  <a:srgbClr val="B9B9B9"/>
                </a:solidFill>
                <a:latin typeface="Arial"/>
                <a:ea typeface="Arial"/>
                <a:cs typeface="Arial"/>
                <a:sym typeface="Arial"/>
              </a:rPr>
              <a:t>:layout_height</a:t>
            </a:r>
            <a:r>
              <a:rPr lang="en-US" sz="900">
                <a:solidFill>
                  <a:srgbClr val="6A8658"/>
                </a:solidFill>
                <a:latin typeface="Arial"/>
                <a:ea typeface="Arial"/>
                <a:cs typeface="Arial"/>
                <a:sym typeface="Arial"/>
              </a:rPr>
              <a:t>="match_parent"  </a:t>
            </a:r>
            <a:r>
              <a:rPr lang="en-US" sz="900">
                <a:solidFill>
                  <a:srgbClr val="9776AA"/>
                </a:solidFill>
                <a:latin typeface="Arial"/>
                <a:ea typeface="Arial"/>
                <a:cs typeface="Arial"/>
                <a:sym typeface="Arial"/>
              </a:rPr>
              <a:t>app</a:t>
            </a:r>
            <a:r>
              <a:rPr lang="en-US" sz="900">
                <a:solidFill>
                  <a:srgbClr val="B9B9B9"/>
                </a:solidFill>
                <a:latin typeface="Arial"/>
                <a:ea typeface="Arial"/>
                <a:cs typeface="Arial"/>
                <a:sym typeface="Arial"/>
              </a:rPr>
              <a:t>:defaultNavHost</a:t>
            </a:r>
            <a:r>
              <a:rPr lang="en-US" sz="900">
                <a:solidFill>
                  <a:srgbClr val="6A8658"/>
                </a:solidFill>
                <a:latin typeface="Arial"/>
                <a:ea typeface="Arial"/>
                <a:cs typeface="Arial"/>
                <a:sym typeface="Arial"/>
              </a:rPr>
              <a:t>="true"  </a:t>
            </a:r>
            <a:r>
              <a:rPr lang="en-US" sz="900">
                <a:solidFill>
                  <a:srgbClr val="9776AA"/>
                </a:solidFill>
                <a:latin typeface="Arial"/>
                <a:ea typeface="Arial"/>
                <a:cs typeface="Arial"/>
                <a:sym typeface="Arial"/>
              </a:rPr>
              <a:t>app</a:t>
            </a:r>
            <a:r>
              <a:rPr lang="en-US" sz="900">
                <a:solidFill>
                  <a:srgbClr val="B9B9B9"/>
                </a:solidFill>
                <a:latin typeface="Arial"/>
                <a:ea typeface="Arial"/>
                <a:cs typeface="Arial"/>
                <a:sym typeface="Arial"/>
              </a:rPr>
              <a:t>:navGraph</a:t>
            </a:r>
            <a:r>
              <a:rPr lang="en-US" sz="900">
                <a:solidFill>
                  <a:srgbClr val="6A8658"/>
                </a:solidFill>
                <a:latin typeface="Arial"/>
                <a:ea typeface="Arial"/>
                <a:cs typeface="Arial"/>
                <a:sym typeface="Arial"/>
              </a:rPr>
              <a:t>="@navigation/mobile_navigation" </a:t>
            </a:r>
            <a:r>
              <a:rPr lang="en-US" sz="900">
                <a:solidFill>
                  <a:srgbClr val="E8BE6A"/>
                </a:solidFill>
                <a:latin typeface="Arial"/>
                <a:ea typeface="Arial"/>
                <a:cs typeface="Arial"/>
                <a:sym typeface="Arial"/>
              </a:rPr>
              <a:t>/&gt;</a:t>
            </a:r>
            <a:endParaRPr sz="9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900">
              <a:solidFill>
                <a:schemeClr val="dk1"/>
              </a:solidFill>
              <a:latin typeface="Arial"/>
              <a:ea typeface="Arial"/>
              <a:cs typeface="Arial"/>
              <a:sym typeface="Arial"/>
            </a:endParaRPr>
          </a:p>
          <a:p>
            <a:pPr indent="0" lvl="0" marL="33655" marR="0" rtl="0" algn="l">
              <a:lnSpc>
                <a:spcPct val="100000"/>
              </a:lnSpc>
              <a:spcBef>
                <a:spcPts val="0"/>
              </a:spcBef>
              <a:spcAft>
                <a:spcPts val="0"/>
              </a:spcAft>
              <a:buNone/>
            </a:pPr>
            <a:r>
              <a:rPr lang="en-US" sz="900">
                <a:solidFill>
                  <a:srgbClr val="E8BE6A"/>
                </a:solidFill>
                <a:latin typeface="Arial"/>
                <a:ea typeface="Arial"/>
                <a:cs typeface="Arial"/>
                <a:sym typeface="Arial"/>
              </a:rPr>
              <a:t>&lt;/LinearLayout&gt;</a:t>
            </a:r>
            <a:endParaRPr sz="9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2"/>
          <p:cNvSpPr txBox="1"/>
          <p:nvPr>
            <p:ph type="title"/>
          </p:nvPr>
        </p:nvSpPr>
        <p:spPr>
          <a:xfrm>
            <a:off x="357327" y="53467"/>
            <a:ext cx="63482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Navigation - NavHostFragment</a:t>
            </a:r>
            <a:endParaRPr sz="3200"/>
          </a:p>
        </p:txBody>
      </p:sp>
      <p:sp>
        <p:nvSpPr>
          <p:cNvPr id="684" name="Google Shape;684;p52"/>
          <p:cNvSpPr txBox="1"/>
          <p:nvPr/>
        </p:nvSpPr>
        <p:spPr>
          <a:xfrm>
            <a:off x="429259" y="1180922"/>
            <a:ext cx="7491095" cy="99250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350">
                <a:solidFill>
                  <a:srgbClr val="445369"/>
                </a:solidFill>
                <a:latin typeface="Arial"/>
                <a:ea typeface="Arial"/>
                <a:cs typeface="Arial"/>
                <a:sym typeface="Arial"/>
              </a:rPr>
              <a:t>NavHostFragment </a:t>
            </a:r>
            <a:r>
              <a:rPr lang="en-US" sz="1350">
                <a:solidFill>
                  <a:srgbClr val="445369"/>
                </a:solidFill>
                <a:latin typeface="Arial"/>
                <a:ea typeface="Arial"/>
                <a:cs typeface="Arial"/>
                <a:sym typeface="Arial"/>
              </a:rPr>
              <a:t>swaps in and out different fragment destinations as user navigates through the</a:t>
            </a:r>
            <a:endParaRPr sz="135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1350">
                <a:solidFill>
                  <a:srgbClr val="445369"/>
                </a:solidFill>
                <a:latin typeface="Arial"/>
                <a:ea typeface="Arial"/>
                <a:cs typeface="Arial"/>
                <a:sym typeface="Arial"/>
              </a:rPr>
              <a:t>navigation graph.</a:t>
            </a:r>
            <a:endParaRPr sz="135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500">
              <a:solidFill>
                <a:schemeClr val="dk1"/>
              </a:solidFill>
              <a:latin typeface="Arial"/>
              <a:ea typeface="Arial"/>
              <a:cs typeface="Arial"/>
              <a:sym typeface="Arial"/>
            </a:endParaRPr>
          </a:p>
          <a:p>
            <a:pPr indent="0" lvl="0" marL="12700" marR="0" rtl="0" algn="l">
              <a:lnSpc>
                <a:spcPct val="100000"/>
              </a:lnSpc>
              <a:spcBef>
                <a:spcPts val="1015"/>
              </a:spcBef>
              <a:spcAft>
                <a:spcPts val="0"/>
              </a:spcAft>
              <a:buNone/>
            </a:pPr>
            <a:r>
              <a:rPr lang="en-US" sz="1350">
                <a:solidFill>
                  <a:srgbClr val="212A35"/>
                </a:solidFill>
                <a:latin typeface="Arial"/>
                <a:ea typeface="Arial"/>
                <a:cs typeface="Arial"/>
                <a:sym typeface="Arial"/>
              </a:rPr>
              <a:t>Navigation graph is associated by </a:t>
            </a:r>
            <a:r>
              <a:rPr b="1" lang="en-US" sz="1350">
                <a:solidFill>
                  <a:srgbClr val="212A35"/>
                </a:solidFill>
                <a:latin typeface="Arial"/>
                <a:ea typeface="Arial"/>
                <a:cs typeface="Arial"/>
                <a:sym typeface="Arial"/>
              </a:rPr>
              <a:t>navGraph </a:t>
            </a:r>
            <a:r>
              <a:rPr lang="en-US" sz="1350">
                <a:solidFill>
                  <a:srgbClr val="212A35"/>
                </a:solidFill>
                <a:latin typeface="Arial"/>
                <a:ea typeface="Arial"/>
                <a:cs typeface="Arial"/>
                <a:sym typeface="Arial"/>
              </a:rPr>
              <a:t>attribute:</a:t>
            </a:r>
            <a:endParaRPr sz="1350">
              <a:solidFill>
                <a:schemeClr val="dk1"/>
              </a:solidFill>
              <a:latin typeface="Arial"/>
              <a:ea typeface="Arial"/>
              <a:cs typeface="Arial"/>
              <a:sym typeface="Arial"/>
            </a:endParaRPr>
          </a:p>
        </p:txBody>
      </p:sp>
      <p:sp>
        <p:nvSpPr>
          <p:cNvPr id="685" name="Google Shape;685;p52"/>
          <p:cNvSpPr txBox="1"/>
          <p:nvPr/>
        </p:nvSpPr>
        <p:spPr>
          <a:xfrm>
            <a:off x="350520" y="2478023"/>
            <a:ext cx="6285230" cy="173990"/>
          </a:xfrm>
          <a:prstGeom prst="rect">
            <a:avLst/>
          </a:prstGeom>
          <a:solidFill>
            <a:srgbClr val="2B2B2B"/>
          </a:solidFill>
          <a:ln>
            <a:noFill/>
          </a:ln>
        </p:spPr>
        <p:txBody>
          <a:bodyPr anchorCtr="0" anchor="t" bIns="0" lIns="0" spcFirstLastPara="1" rIns="0" wrap="square" tIns="12700">
            <a:spAutoFit/>
          </a:bodyPr>
          <a:lstStyle/>
          <a:p>
            <a:pPr indent="0" lvl="0" marL="34290" marR="0" rtl="0" algn="l">
              <a:lnSpc>
                <a:spcPct val="100000"/>
              </a:lnSpc>
              <a:spcBef>
                <a:spcPts val="0"/>
              </a:spcBef>
              <a:spcAft>
                <a:spcPts val="0"/>
              </a:spcAft>
              <a:buNone/>
            </a:pPr>
            <a:r>
              <a:rPr lang="en-US" sz="900">
                <a:solidFill>
                  <a:srgbClr val="9776AA"/>
                </a:solidFill>
                <a:latin typeface="Arial"/>
                <a:ea typeface="Arial"/>
                <a:cs typeface="Arial"/>
                <a:sym typeface="Arial"/>
              </a:rPr>
              <a:t>app</a:t>
            </a:r>
            <a:r>
              <a:rPr lang="en-US" sz="900">
                <a:solidFill>
                  <a:srgbClr val="B9B9B9"/>
                </a:solidFill>
                <a:latin typeface="Arial"/>
                <a:ea typeface="Arial"/>
                <a:cs typeface="Arial"/>
                <a:sym typeface="Arial"/>
              </a:rPr>
              <a:t>:navGraph</a:t>
            </a:r>
            <a:r>
              <a:rPr lang="en-US" sz="900">
                <a:solidFill>
                  <a:srgbClr val="6A8658"/>
                </a:solidFill>
                <a:latin typeface="Arial"/>
                <a:ea typeface="Arial"/>
                <a:cs typeface="Arial"/>
                <a:sym typeface="Arial"/>
              </a:rPr>
              <a:t>="@navigation/mobile_navigation"</a:t>
            </a:r>
            <a:endParaRPr sz="900">
              <a:solidFill>
                <a:schemeClr val="dk1"/>
              </a:solidFill>
              <a:latin typeface="Arial"/>
              <a:ea typeface="Arial"/>
              <a:cs typeface="Arial"/>
              <a:sym typeface="Arial"/>
            </a:endParaRPr>
          </a:p>
        </p:txBody>
      </p:sp>
      <p:sp>
        <p:nvSpPr>
          <p:cNvPr id="686" name="Google Shape;686;p52"/>
          <p:cNvSpPr txBox="1"/>
          <p:nvPr/>
        </p:nvSpPr>
        <p:spPr>
          <a:xfrm>
            <a:off x="429259" y="2926842"/>
            <a:ext cx="5218430" cy="23241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50">
                <a:solidFill>
                  <a:srgbClr val="212A35"/>
                </a:solidFill>
                <a:latin typeface="Arial"/>
                <a:ea typeface="Arial"/>
                <a:cs typeface="Arial"/>
                <a:sym typeface="Arial"/>
              </a:rPr>
              <a:t>To ensure that NavHostFragment intercepts the system Back button:</a:t>
            </a:r>
            <a:endParaRPr sz="1350">
              <a:solidFill>
                <a:schemeClr val="dk1"/>
              </a:solidFill>
              <a:latin typeface="Arial"/>
              <a:ea typeface="Arial"/>
              <a:cs typeface="Arial"/>
              <a:sym typeface="Arial"/>
            </a:endParaRPr>
          </a:p>
        </p:txBody>
      </p:sp>
      <p:sp>
        <p:nvSpPr>
          <p:cNvPr id="687" name="Google Shape;687;p52"/>
          <p:cNvSpPr txBox="1"/>
          <p:nvPr/>
        </p:nvSpPr>
        <p:spPr>
          <a:xfrm>
            <a:off x="350520" y="3378708"/>
            <a:ext cx="6285230" cy="173990"/>
          </a:xfrm>
          <a:prstGeom prst="rect">
            <a:avLst/>
          </a:prstGeom>
          <a:solidFill>
            <a:srgbClr val="2B2B2B"/>
          </a:solidFill>
          <a:ln>
            <a:noFill/>
          </a:ln>
        </p:spPr>
        <p:txBody>
          <a:bodyPr anchorCtr="0" anchor="t" bIns="0" lIns="0" spcFirstLastPara="1" rIns="0" wrap="square" tIns="15875">
            <a:spAutoFit/>
          </a:bodyPr>
          <a:lstStyle/>
          <a:p>
            <a:pPr indent="0" lvl="0" marL="34290" marR="0" rtl="0" algn="l">
              <a:lnSpc>
                <a:spcPct val="100000"/>
              </a:lnSpc>
              <a:spcBef>
                <a:spcPts val="0"/>
              </a:spcBef>
              <a:spcAft>
                <a:spcPts val="0"/>
              </a:spcAft>
              <a:buNone/>
            </a:pPr>
            <a:r>
              <a:rPr lang="en-US" sz="900">
                <a:solidFill>
                  <a:srgbClr val="9776AA"/>
                </a:solidFill>
                <a:latin typeface="Arial"/>
                <a:ea typeface="Arial"/>
                <a:cs typeface="Arial"/>
                <a:sym typeface="Arial"/>
              </a:rPr>
              <a:t>app</a:t>
            </a:r>
            <a:r>
              <a:rPr lang="en-US" sz="900">
                <a:solidFill>
                  <a:srgbClr val="B9B9B9"/>
                </a:solidFill>
                <a:latin typeface="Arial"/>
                <a:ea typeface="Arial"/>
                <a:cs typeface="Arial"/>
                <a:sym typeface="Arial"/>
              </a:rPr>
              <a:t>:defaultNavHost</a:t>
            </a:r>
            <a:r>
              <a:rPr lang="en-US" sz="900">
                <a:solidFill>
                  <a:srgbClr val="6A8658"/>
                </a:solidFill>
                <a:latin typeface="Arial"/>
                <a:ea typeface="Arial"/>
                <a:cs typeface="Arial"/>
                <a:sym typeface="Arial"/>
              </a:rPr>
              <a:t>="true"</a:t>
            </a:r>
            <a:endParaRPr sz="900">
              <a:solidFill>
                <a:schemeClr val="dk1"/>
              </a:solidFill>
              <a:latin typeface="Arial"/>
              <a:ea typeface="Arial"/>
              <a:cs typeface="Arial"/>
              <a:sym typeface="Arial"/>
            </a:endParaRPr>
          </a:p>
        </p:txBody>
      </p:sp>
      <p:sp>
        <p:nvSpPr>
          <p:cNvPr id="688" name="Google Shape;688;p52"/>
          <p:cNvSpPr txBox="1"/>
          <p:nvPr/>
        </p:nvSpPr>
        <p:spPr>
          <a:xfrm>
            <a:off x="399084" y="3640327"/>
            <a:ext cx="3729354" cy="23241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50">
                <a:solidFill>
                  <a:srgbClr val="212A35"/>
                </a:solidFill>
                <a:latin typeface="Arial"/>
                <a:ea typeface="Arial"/>
                <a:cs typeface="Arial"/>
                <a:sym typeface="Arial"/>
              </a:rPr>
              <a:t>To support Up button there is a need to overwrite</a:t>
            </a:r>
            <a:endParaRPr sz="1350">
              <a:solidFill>
                <a:schemeClr val="dk1"/>
              </a:solidFill>
              <a:latin typeface="Arial"/>
              <a:ea typeface="Arial"/>
              <a:cs typeface="Arial"/>
              <a:sym typeface="Arial"/>
            </a:endParaRPr>
          </a:p>
        </p:txBody>
      </p:sp>
      <p:sp>
        <p:nvSpPr>
          <p:cNvPr id="689" name="Google Shape;689;p52"/>
          <p:cNvSpPr txBox="1"/>
          <p:nvPr/>
        </p:nvSpPr>
        <p:spPr>
          <a:xfrm>
            <a:off x="350520" y="4087367"/>
            <a:ext cx="6285230" cy="381000"/>
          </a:xfrm>
          <a:prstGeom prst="rect">
            <a:avLst/>
          </a:prstGeom>
          <a:solidFill>
            <a:srgbClr val="2B2B2B"/>
          </a:solidFill>
          <a:ln>
            <a:noFill/>
          </a:ln>
        </p:spPr>
        <p:txBody>
          <a:bodyPr anchorCtr="0" anchor="t" bIns="0" lIns="0" spcFirstLastPara="1" rIns="0" wrap="square" tIns="14600">
            <a:spAutoFit/>
          </a:bodyPr>
          <a:lstStyle/>
          <a:p>
            <a:pPr indent="0" lvl="0" marL="34290" marR="0" rtl="0" algn="l">
              <a:lnSpc>
                <a:spcPct val="100000"/>
              </a:lnSpc>
              <a:spcBef>
                <a:spcPts val="0"/>
              </a:spcBef>
              <a:spcAft>
                <a:spcPts val="0"/>
              </a:spcAft>
              <a:buNone/>
            </a:pPr>
            <a:r>
              <a:rPr lang="en-US" sz="750">
                <a:solidFill>
                  <a:srgbClr val="CC7831"/>
                </a:solidFill>
                <a:latin typeface="Arial"/>
                <a:ea typeface="Arial"/>
                <a:cs typeface="Arial"/>
                <a:sym typeface="Arial"/>
              </a:rPr>
              <a:t>override fun </a:t>
            </a:r>
            <a:r>
              <a:rPr lang="en-US" sz="750">
                <a:solidFill>
                  <a:srgbClr val="FFC56C"/>
                </a:solidFill>
                <a:latin typeface="Arial"/>
                <a:ea typeface="Arial"/>
                <a:cs typeface="Arial"/>
                <a:sym typeface="Arial"/>
              </a:rPr>
              <a:t>onSupportNavigateUp</a:t>
            </a:r>
            <a:r>
              <a:rPr lang="en-US" sz="750">
                <a:solidFill>
                  <a:srgbClr val="A9B7C5"/>
                </a:solidFill>
                <a:latin typeface="Arial"/>
                <a:ea typeface="Arial"/>
                <a:cs typeface="Arial"/>
                <a:sym typeface="Arial"/>
              </a:rPr>
              <a:t>(): Boolean {</a:t>
            </a:r>
            <a:endParaRPr sz="750">
              <a:solidFill>
                <a:schemeClr val="dk1"/>
              </a:solidFill>
              <a:latin typeface="Arial"/>
              <a:ea typeface="Arial"/>
              <a:cs typeface="Arial"/>
              <a:sym typeface="Arial"/>
            </a:endParaRPr>
          </a:p>
          <a:p>
            <a:pPr indent="0" lvl="0" marL="244475" marR="0" rtl="0" algn="l">
              <a:lnSpc>
                <a:spcPct val="100000"/>
              </a:lnSpc>
              <a:spcBef>
                <a:spcPts val="0"/>
              </a:spcBef>
              <a:spcAft>
                <a:spcPts val="0"/>
              </a:spcAft>
              <a:buNone/>
            </a:pPr>
            <a:r>
              <a:rPr lang="en-US" sz="750">
                <a:solidFill>
                  <a:srgbClr val="CC7831"/>
                </a:solidFill>
                <a:latin typeface="Arial"/>
                <a:ea typeface="Arial"/>
                <a:cs typeface="Arial"/>
                <a:sym typeface="Arial"/>
              </a:rPr>
              <a:t>return </a:t>
            </a:r>
            <a:r>
              <a:rPr lang="en-US" sz="750">
                <a:solidFill>
                  <a:srgbClr val="A9B7C5"/>
                </a:solidFill>
                <a:latin typeface="Arial"/>
                <a:ea typeface="Arial"/>
                <a:cs typeface="Arial"/>
                <a:sym typeface="Arial"/>
              </a:rPr>
              <a:t>navigateUp(findNavController(</a:t>
            </a:r>
            <a:r>
              <a:rPr lang="en-US" sz="750">
                <a:solidFill>
                  <a:srgbClr val="CC7831"/>
                </a:solidFill>
                <a:latin typeface="Arial"/>
                <a:ea typeface="Arial"/>
                <a:cs typeface="Arial"/>
                <a:sym typeface="Arial"/>
              </a:rPr>
              <a:t>this, </a:t>
            </a:r>
            <a:r>
              <a:rPr lang="en-US" sz="750">
                <a:solidFill>
                  <a:srgbClr val="A9B7C5"/>
                </a:solidFill>
                <a:latin typeface="Arial"/>
                <a:ea typeface="Arial"/>
                <a:cs typeface="Arial"/>
                <a:sym typeface="Arial"/>
              </a:rPr>
              <a:t>R.id.</a:t>
            </a:r>
            <a:r>
              <a:rPr i="1" lang="en-US" sz="750">
                <a:solidFill>
                  <a:srgbClr val="9776AA"/>
                </a:solidFill>
                <a:latin typeface="Arial"/>
                <a:ea typeface="Arial"/>
                <a:cs typeface="Arial"/>
                <a:sym typeface="Arial"/>
              </a:rPr>
              <a:t>nav_host_fragment</a:t>
            </a:r>
            <a:r>
              <a:rPr lang="en-US" sz="750">
                <a:solidFill>
                  <a:srgbClr val="A9B7C5"/>
                </a:solidFill>
                <a:latin typeface="Arial"/>
                <a:ea typeface="Arial"/>
                <a:cs typeface="Arial"/>
                <a:sym typeface="Arial"/>
              </a:rPr>
              <a:t>)</a:t>
            </a:r>
            <a:r>
              <a:rPr lang="en-US" sz="750">
                <a:solidFill>
                  <a:srgbClr val="CC7831"/>
                </a:solidFill>
                <a:latin typeface="Arial"/>
                <a:ea typeface="Arial"/>
                <a:cs typeface="Arial"/>
                <a:sym typeface="Arial"/>
              </a:rPr>
              <a:t>, </a:t>
            </a:r>
            <a:r>
              <a:rPr lang="en-US" sz="750">
                <a:solidFill>
                  <a:srgbClr val="A9B7C5"/>
                </a:solidFill>
                <a:latin typeface="Arial"/>
                <a:ea typeface="Arial"/>
                <a:cs typeface="Arial"/>
                <a:sym typeface="Arial"/>
              </a:rPr>
              <a:t>drawerLayout)</a:t>
            </a:r>
            <a:endParaRPr sz="750">
              <a:solidFill>
                <a:schemeClr val="dk1"/>
              </a:solidFill>
              <a:latin typeface="Arial"/>
              <a:ea typeface="Arial"/>
              <a:cs typeface="Arial"/>
              <a:sym typeface="Arial"/>
            </a:endParaRPr>
          </a:p>
          <a:p>
            <a:pPr indent="0" lvl="0" marL="34290" marR="0" rtl="0" algn="l">
              <a:lnSpc>
                <a:spcPct val="100000"/>
              </a:lnSpc>
              <a:spcBef>
                <a:spcPts val="0"/>
              </a:spcBef>
              <a:spcAft>
                <a:spcPts val="0"/>
              </a:spcAft>
              <a:buNone/>
            </a:pPr>
            <a:r>
              <a:rPr lang="en-US" sz="750">
                <a:solidFill>
                  <a:srgbClr val="A9B7C5"/>
                </a:solidFill>
                <a:latin typeface="Arial"/>
                <a:ea typeface="Arial"/>
                <a:cs typeface="Arial"/>
                <a:sym typeface="Arial"/>
              </a:rPr>
              <a:t>}</a:t>
            </a:r>
            <a:endParaRPr sz="75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3"/>
          <p:cNvSpPr txBox="1"/>
          <p:nvPr>
            <p:ph type="title"/>
          </p:nvPr>
        </p:nvSpPr>
        <p:spPr>
          <a:xfrm>
            <a:off x="357326" y="53467"/>
            <a:ext cx="66530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Navigation - Navigation Controller</a:t>
            </a:r>
            <a:endParaRPr sz="3200"/>
          </a:p>
        </p:txBody>
      </p:sp>
      <p:sp>
        <p:nvSpPr>
          <p:cNvPr id="695" name="Google Shape;695;p53"/>
          <p:cNvSpPr txBox="1"/>
          <p:nvPr/>
        </p:nvSpPr>
        <p:spPr>
          <a:xfrm>
            <a:off x="429259" y="1075944"/>
            <a:ext cx="7001509" cy="2493010"/>
          </a:xfrm>
          <a:prstGeom prst="rect">
            <a:avLst/>
          </a:prstGeom>
          <a:noFill/>
          <a:ln>
            <a:noFill/>
          </a:ln>
        </p:spPr>
        <p:txBody>
          <a:bodyPr anchorCtr="0" anchor="t" bIns="0" lIns="0" spcFirstLastPara="1" rIns="0" wrap="square" tIns="113650">
            <a:spAutoFit/>
          </a:bodyPr>
          <a:lstStyle/>
          <a:p>
            <a:pPr indent="-215265" lvl="0" marL="227329" marR="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Navigation to a destination is done by NavController class.</a:t>
            </a:r>
            <a:endParaRPr sz="1350">
              <a:solidFill>
                <a:schemeClr val="dk1"/>
              </a:solidFill>
              <a:latin typeface="Arial"/>
              <a:ea typeface="Arial"/>
              <a:cs typeface="Arial"/>
              <a:sym typeface="Arial"/>
            </a:endParaRPr>
          </a:p>
          <a:p>
            <a:pPr indent="0" lvl="0" marL="227329" marR="0" rtl="0" algn="l">
              <a:lnSpc>
                <a:spcPct val="100000"/>
              </a:lnSpc>
              <a:spcBef>
                <a:spcPts val="805"/>
              </a:spcBef>
              <a:spcAft>
                <a:spcPts val="0"/>
              </a:spcAft>
              <a:buNone/>
            </a:pPr>
            <a:r>
              <a:rPr lang="en-US" sz="1350">
                <a:solidFill>
                  <a:srgbClr val="445369"/>
                </a:solidFill>
                <a:latin typeface="Arial"/>
                <a:ea typeface="Arial"/>
                <a:cs typeface="Arial"/>
                <a:sym typeface="Arial"/>
              </a:rPr>
              <a:t>A NavController can be retrieved using one of the following static methods:</a:t>
            </a:r>
            <a:endParaRPr sz="1350">
              <a:solidFill>
                <a:schemeClr val="dk1"/>
              </a:solidFill>
              <a:latin typeface="Arial"/>
              <a:ea typeface="Arial"/>
              <a:cs typeface="Arial"/>
              <a:sym typeface="Arial"/>
            </a:endParaRPr>
          </a:p>
          <a:p>
            <a:pPr indent="-151764" lvl="1" marL="378460" marR="0" rtl="0" algn="l">
              <a:lnSpc>
                <a:spcPct val="100000"/>
              </a:lnSpc>
              <a:spcBef>
                <a:spcPts val="819"/>
              </a:spcBef>
              <a:spcAft>
                <a:spcPts val="0"/>
              </a:spcAft>
              <a:buClr>
                <a:srgbClr val="445369"/>
              </a:buClr>
              <a:buSzPts val="1350"/>
              <a:buFont typeface="Arial"/>
              <a:buChar char="●"/>
            </a:pPr>
            <a:r>
              <a:rPr b="0" i="0" lang="en-US" sz="1350" u="none" cap="none" strike="noStrike">
                <a:solidFill>
                  <a:srgbClr val="445369"/>
                </a:solidFill>
                <a:latin typeface="Arial"/>
                <a:ea typeface="Arial"/>
                <a:cs typeface="Arial"/>
                <a:sym typeface="Arial"/>
              </a:rPr>
              <a:t>NavHostFragment.findNavController(Fragment)</a:t>
            </a:r>
            <a:endParaRPr b="0" i="0" sz="1350" u="none" cap="none" strike="noStrike">
              <a:solidFill>
                <a:schemeClr val="dk1"/>
              </a:solidFill>
              <a:latin typeface="Arial"/>
              <a:ea typeface="Arial"/>
              <a:cs typeface="Arial"/>
              <a:sym typeface="Arial"/>
            </a:endParaRPr>
          </a:p>
          <a:p>
            <a:pPr indent="-151764" lvl="1" marL="378460" marR="0" rtl="0" algn="l">
              <a:lnSpc>
                <a:spcPct val="100000"/>
              </a:lnSpc>
              <a:spcBef>
                <a:spcPts val="805"/>
              </a:spcBef>
              <a:spcAft>
                <a:spcPts val="0"/>
              </a:spcAft>
              <a:buClr>
                <a:srgbClr val="445369"/>
              </a:buClr>
              <a:buSzPts val="1350"/>
              <a:buFont typeface="Arial"/>
              <a:buChar char="●"/>
            </a:pPr>
            <a:r>
              <a:rPr b="0" i="0" lang="en-US" sz="1350" u="none" cap="none" strike="noStrike">
                <a:solidFill>
                  <a:srgbClr val="445369"/>
                </a:solidFill>
                <a:latin typeface="Arial"/>
                <a:ea typeface="Arial"/>
                <a:cs typeface="Arial"/>
                <a:sym typeface="Arial"/>
              </a:rPr>
              <a:t>Navigation.findNavController(Activity, @IdRes int viewId)</a:t>
            </a:r>
            <a:endParaRPr b="0" i="0" sz="1350" u="none" cap="none" strike="noStrike">
              <a:solidFill>
                <a:schemeClr val="dk1"/>
              </a:solidFill>
              <a:latin typeface="Arial"/>
              <a:ea typeface="Arial"/>
              <a:cs typeface="Arial"/>
              <a:sym typeface="Arial"/>
            </a:endParaRPr>
          </a:p>
          <a:p>
            <a:pPr indent="-151764" lvl="1" marL="378460" marR="0" rtl="0" algn="l">
              <a:lnSpc>
                <a:spcPct val="100000"/>
              </a:lnSpc>
              <a:spcBef>
                <a:spcPts val="815"/>
              </a:spcBef>
              <a:spcAft>
                <a:spcPts val="0"/>
              </a:spcAft>
              <a:buClr>
                <a:srgbClr val="445369"/>
              </a:buClr>
              <a:buSzPts val="1350"/>
              <a:buFont typeface="Arial"/>
              <a:buChar char="●"/>
            </a:pPr>
            <a:r>
              <a:rPr b="0" i="0" lang="en-US" sz="1350" u="none" cap="none" strike="noStrike">
                <a:solidFill>
                  <a:srgbClr val="445369"/>
                </a:solidFill>
                <a:latin typeface="Arial"/>
                <a:ea typeface="Arial"/>
                <a:cs typeface="Arial"/>
                <a:sym typeface="Arial"/>
              </a:rPr>
              <a:t>Navigation.findNavController(View)</a:t>
            </a:r>
            <a:endParaRPr b="0" i="0" sz="1350" u="none" cap="none" strike="noStrike">
              <a:solidFill>
                <a:schemeClr val="dk1"/>
              </a:solidFill>
              <a:latin typeface="Arial"/>
              <a:ea typeface="Arial"/>
              <a:cs typeface="Arial"/>
              <a:sym typeface="Arial"/>
            </a:endParaRPr>
          </a:p>
          <a:p>
            <a:pPr indent="-151764" lvl="1" marL="378460" marR="0" rtl="0" algn="l">
              <a:lnSpc>
                <a:spcPct val="100000"/>
              </a:lnSpc>
              <a:spcBef>
                <a:spcPts val="805"/>
              </a:spcBef>
              <a:spcAft>
                <a:spcPts val="0"/>
              </a:spcAft>
              <a:buClr>
                <a:srgbClr val="445369"/>
              </a:buClr>
              <a:buSzPts val="1350"/>
              <a:buFont typeface="Arial"/>
              <a:buChar char="●"/>
            </a:pPr>
            <a:r>
              <a:rPr b="0" i="0" lang="en-US" sz="1350" u="none" cap="none" strike="noStrike">
                <a:solidFill>
                  <a:srgbClr val="445369"/>
                </a:solidFill>
                <a:latin typeface="Arial"/>
                <a:ea typeface="Arial"/>
                <a:cs typeface="Arial"/>
                <a:sym typeface="Arial"/>
              </a:rPr>
              <a:t>View.findNavController()</a:t>
            </a:r>
            <a:endParaRPr b="0" i="0" sz="1350" u="none" cap="none" strike="noStrike">
              <a:solidFill>
                <a:schemeClr val="dk1"/>
              </a:solidFill>
              <a:latin typeface="Arial"/>
              <a:ea typeface="Arial"/>
              <a:cs typeface="Arial"/>
              <a:sym typeface="Arial"/>
            </a:endParaRPr>
          </a:p>
          <a:p>
            <a:pPr indent="0" lvl="0" marL="227329" marR="5080" rtl="0" algn="l">
              <a:lnSpc>
                <a:spcPct val="149600"/>
              </a:lnSpc>
              <a:spcBef>
                <a:spcPts val="15"/>
              </a:spcBef>
              <a:spcAft>
                <a:spcPts val="0"/>
              </a:spcAft>
              <a:buNone/>
            </a:pPr>
            <a:r>
              <a:rPr b="1" lang="en-US" sz="1350">
                <a:solidFill>
                  <a:srgbClr val="445369"/>
                </a:solidFill>
                <a:latin typeface="Arial"/>
                <a:ea typeface="Arial"/>
                <a:cs typeface="Arial"/>
                <a:sym typeface="Arial"/>
              </a:rPr>
              <a:t>navigate() </a:t>
            </a:r>
            <a:r>
              <a:rPr lang="en-US" sz="1350">
                <a:solidFill>
                  <a:srgbClr val="445369"/>
                </a:solidFill>
                <a:latin typeface="Arial"/>
                <a:ea typeface="Arial"/>
                <a:cs typeface="Arial"/>
                <a:sym typeface="Arial"/>
              </a:rPr>
              <a:t>method is used to navigate to a destination. It accepts ID of a destination or of  an action.</a:t>
            </a:r>
            <a:endParaRPr sz="135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4"/>
          <p:cNvSpPr txBox="1"/>
          <p:nvPr>
            <p:ph type="title"/>
          </p:nvPr>
        </p:nvSpPr>
        <p:spPr>
          <a:xfrm>
            <a:off x="357326" y="53467"/>
            <a:ext cx="70340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Navigation - Navigation Controller</a:t>
            </a:r>
            <a:endParaRPr sz="3200"/>
          </a:p>
        </p:txBody>
      </p:sp>
      <p:sp>
        <p:nvSpPr>
          <p:cNvPr id="701" name="Google Shape;701;p54"/>
          <p:cNvSpPr txBox="1"/>
          <p:nvPr/>
        </p:nvSpPr>
        <p:spPr>
          <a:xfrm>
            <a:off x="429259" y="1075944"/>
            <a:ext cx="7995920" cy="2493010"/>
          </a:xfrm>
          <a:prstGeom prst="rect">
            <a:avLst/>
          </a:prstGeom>
          <a:noFill/>
          <a:ln>
            <a:noFill/>
          </a:ln>
        </p:spPr>
        <p:txBody>
          <a:bodyPr anchorCtr="0" anchor="t" bIns="0" lIns="0" spcFirstLastPara="1" rIns="0" wrap="square" tIns="113650">
            <a:spAutoFit/>
          </a:bodyPr>
          <a:lstStyle/>
          <a:p>
            <a:pPr indent="-215265" lvl="0" marL="227329" marR="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Useful methods:</a:t>
            </a:r>
            <a:endParaRPr sz="1350">
              <a:solidFill>
                <a:schemeClr val="dk1"/>
              </a:solidFill>
              <a:latin typeface="Arial"/>
              <a:ea typeface="Arial"/>
              <a:cs typeface="Arial"/>
              <a:sym typeface="Arial"/>
            </a:endParaRPr>
          </a:p>
          <a:p>
            <a:pPr indent="-151764" lvl="1" marL="378460" marR="0" rtl="0" algn="l">
              <a:lnSpc>
                <a:spcPct val="100000"/>
              </a:lnSpc>
              <a:spcBef>
                <a:spcPts val="805"/>
              </a:spcBef>
              <a:spcAft>
                <a:spcPts val="0"/>
              </a:spcAft>
              <a:buClr>
                <a:srgbClr val="445369"/>
              </a:buClr>
              <a:buSzPts val="1350"/>
              <a:buFont typeface="Arial"/>
              <a:buChar char="●"/>
            </a:pPr>
            <a:r>
              <a:rPr b="0" i="0" lang="en-US" sz="1350" u="none" cap="none" strike="noStrike">
                <a:solidFill>
                  <a:srgbClr val="445369"/>
                </a:solidFill>
                <a:latin typeface="Arial"/>
                <a:ea typeface="Arial"/>
                <a:cs typeface="Arial"/>
                <a:sym typeface="Arial"/>
              </a:rPr>
              <a:t>NavController.navigateUp()</a:t>
            </a:r>
            <a:endParaRPr b="0" i="0" sz="1350" u="none" cap="none" strike="noStrike">
              <a:solidFill>
                <a:schemeClr val="dk1"/>
              </a:solidFill>
              <a:latin typeface="Arial"/>
              <a:ea typeface="Arial"/>
              <a:cs typeface="Arial"/>
              <a:sym typeface="Arial"/>
            </a:endParaRPr>
          </a:p>
          <a:p>
            <a:pPr indent="-151764" lvl="1" marL="378460" marR="0" rtl="0" algn="l">
              <a:lnSpc>
                <a:spcPct val="100000"/>
              </a:lnSpc>
              <a:spcBef>
                <a:spcPts val="819"/>
              </a:spcBef>
              <a:spcAft>
                <a:spcPts val="0"/>
              </a:spcAft>
              <a:buClr>
                <a:srgbClr val="445369"/>
              </a:buClr>
              <a:buSzPts val="1350"/>
              <a:buFont typeface="Arial"/>
              <a:buChar char="●"/>
            </a:pPr>
            <a:r>
              <a:rPr b="0" i="0" lang="en-US" sz="1350" u="none" cap="none" strike="noStrike">
                <a:solidFill>
                  <a:srgbClr val="445369"/>
                </a:solidFill>
                <a:latin typeface="Arial"/>
                <a:ea typeface="Arial"/>
                <a:cs typeface="Arial"/>
                <a:sym typeface="Arial"/>
              </a:rPr>
              <a:t>NavController.popBackStack()</a:t>
            </a:r>
            <a:endParaRPr b="0" i="0" sz="1350" u="none" cap="none" strike="noStrike">
              <a:solidFill>
                <a:schemeClr val="dk1"/>
              </a:solidFill>
              <a:latin typeface="Arial"/>
              <a:ea typeface="Arial"/>
              <a:cs typeface="Arial"/>
              <a:sym typeface="Arial"/>
            </a:endParaRPr>
          </a:p>
          <a:p>
            <a:pPr indent="0" lvl="0" marL="227329" marR="0" rtl="0" algn="l">
              <a:lnSpc>
                <a:spcPct val="100000"/>
              </a:lnSpc>
              <a:spcBef>
                <a:spcPts val="805"/>
              </a:spcBef>
              <a:spcAft>
                <a:spcPts val="0"/>
              </a:spcAft>
              <a:buNone/>
            </a:pPr>
            <a:r>
              <a:rPr lang="en-US" sz="1350">
                <a:solidFill>
                  <a:srgbClr val="445369"/>
                </a:solidFill>
                <a:latin typeface="Arial"/>
                <a:ea typeface="Arial"/>
                <a:cs typeface="Arial"/>
                <a:sym typeface="Arial"/>
              </a:rPr>
              <a:t>They will be translated into appropriate framework operations.</a:t>
            </a:r>
            <a:endParaRPr sz="1350">
              <a:solidFill>
                <a:schemeClr val="dk1"/>
              </a:solidFill>
              <a:latin typeface="Arial"/>
              <a:ea typeface="Arial"/>
              <a:cs typeface="Arial"/>
              <a:sym typeface="Arial"/>
            </a:endParaRPr>
          </a:p>
          <a:p>
            <a:pPr indent="0" lvl="0" marL="227329" marR="5080" rtl="0" algn="l">
              <a:lnSpc>
                <a:spcPct val="149800"/>
              </a:lnSpc>
              <a:spcBef>
                <a:spcPts val="10"/>
              </a:spcBef>
              <a:spcAft>
                <a:spcPts val="0"/>
              </a:spcAft>
              <a:buNone/>
            </a:pPr>
            <a:r>
              <a:rPr lang="en-US" sz="1350">
                <a:solidFill>
                  <a:srgbClr val="445369"/>
                </a:solidFill>
                <a:latin typeface="Arial"/>
                <a:ea typeface="Arial"/>
                <a:cs typeface="Arial"/>
                <a:sym typeface="Arial"/>
              </a:rPr>
              <a:t>For example when we navigate() to an activity destination, the NavController calls startActivity() on our  behalf.</a:t>
            </a:r>
            <a:endParaRPr sz="1350">
              <a:solidFill>
                <a:schemeClr val="dk1"/>
              </a:solidFill>
              <a:latin typeface="Arial"/>
              <a:ea typeface="Arial"/>
              <a:cs typeface="Arial"/>
              <a:sym typeface="Arial"/>
            </a:endParaRPr>
          </a:p>
          <a:p>
            <a:pPr indent="0" lvl="0" marL="227329" marR="2503170" rtl="0" algn="l">
              <a:lnSpc>
                <a:spcPct val="149600"/>
              </a:lnSpc>
              <a:spcBef>
                <a:spcPts val="10"/>
              </a:spcBef>
              <a:spcAft>
                <a:spcPts val="0"/>
              </a:spcAft>
              <a:buNone/>
            </a:pPr>
            <a:r>
              <a:rPr lang="en-US" sz="1350">
                <a:solidFill>
                  <a:srgbClr val="445369"/>
                </a:solidFill>
                <a:latin typeface="Arial"/>
                <a:ea typeface="Arial"/>
                <a:cs typeface="Arial"/>
                <a:sym typeface="Arial"/>
              </a:rPr>
              <a:t>Pressing Up and Back button calls these methods respectively to pop  the top destination off the stack.</a:t>
            </a:r>
            <a:endParaRPr sz="135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5"/>
          <p:cNvSpPr txBox="1"/>
          <p:nvPr>
            <p:ph type="title"/>
          </p:nvPr>
        </p:nvSpPr>
        <p:spPr>
          <a:xfrm>
            <a:off x="357327" y="86994"/>
            <a:ext cx="6531609"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FFFFFF"/>
                </a:solidFill>
              </a:rPr>
              <a:t>Passing data between destinations</a:t>
            </a:r>
            <a:endParaRPr sz="2800"/>
          </a:p>
        </p:txBody>
      </p:sp>
      <p:sp>
        <p:nvSpPr>
          <p:cNvPr id="707" name="Google Shape;707;p55"/>
          <p:cNvSpPr txBox="1"/>
          <p:nvPr/>
        </p:nvSpPr>
        <p:spPr>
          <a:xfrm>
            <a:off x="429259" y="1075944"/>
            <a:ext cx="4763770" cy="1567815"/>
          </a:xfrm>
          <a:prstGeom prst="rect">
            <a:avLst/>
          </a:prstGeom>
          <a:noFill/>
          <a:ln>
            <a:noFill/>
          </a:ln>
        </p:spPr>
        <p:txBody>
          <a:bodyPr anchorCtr="0" anchor="t" bIns="0" lIns="0" spcFirstLastPara="1" rIns="0" wrap="square" tIns="113650">
            <a:spAutoFit/>
          </a:bodyPr>
          <a:lstStyle/>
          <a:p>
            <a:pPr indent="0" lvl="0" marL="12700" marR="0" rtl="0" algn="l">
              <a:lnSpc>
                <a:spcPct val="100000"/>
              </a:lnSpc>
              <a:spcBef>
                <a:spcPts val="0"/>
              </a:spcBef>
              <a:spcAft>
                <a:spcPts val="0"/>
              </a:spcAft>
              <a:buNone/>
            </a:pPr>
            <a:r>
              <a:rPr lang="en-US" sz="1350">
                <a:solidFill>
                  <a:srgbClr val="445369"/>
                </a:solidFill>
                <a:latin typeface="Arial"/>
                <a:ea typeface="Arial"/>
                <a:cs typeface="Arial"/>
                <a:sym typeface="Arial"/>
              </a:rPr>
              <a:t>Every destination can </a:t>
            </a:r>
            <a:r>
              <a:rPr b="1" lang="en-US" sz="1350">
                <a:solidFill>
                  <a:srgbClr val="445369"/>
                </a:solidFill>
                <a:latin typeface="Arial"/>
                <a:ea typeface="Arial"/>
                <a:cs typeface="Arial"/>
                <a:sym typeface="Arial"/>
              </a:rPr>
              <a:t>define what arguments it can receive</a:t>
            </a:r>
            <a:r>
              <a:rPr lang="en-US" sz="1350">
                <a:solidFill>
                  <a:srgbClr val="445369"/>
                </a:solidFill>
                <a:latin typeface="Arial"/>
                <a:ea typeface="Arial"/>
                <a:cs typeface="Arial"/>
                <a:sym typeface="Arial"/>
              </a:rPr>
              <a:t>.</a:t>
            </a:r>
            <a:endParaRPr sz="1350">
              <a:solidFill>
                <a:schemeClr val="dk1"/>
              </a:solidFill>
              <a:latin typeface="Arial"/>
              <a:ea typeface="Arial"/>
              <a:cs typeface="Arial"/>
              <a:sym typeface="Arial"/>
            </a:endParaRPr>
          </a:p>
          <a:p>
            <a:pPr indent="0" lvl="0" marL="12700" marR="0" rtl="0" algn="l">
              <a:lnSpc>
                <a:spcPct val="100000"/>
              </a:lnSpc>
              <a:spcBef>
                <a:spcPts val="805"/>
              </a:spcBef>
              <a:spcAft>
                <a:spcPts val="0"/>
              </a:spcAft>
              <a:buNone/>
            </a:pPr>
            <a:r>
              <a:rPr lang="en-US" sz="1350">
                <a:solidFill>
                  <a:srgbClr val="445369"/>
                </a:solidFill>
                <a:latin typeface="Arial"/>
                <a:ea typeface="Arial"/>
                <a:cs typeface="Arial"/>
                <a:sym typeface="Arial"/>
              </a:rPr>
              <a:t>Two possible ways of passing data between destinations:</a:t>
            </a:r>
            <a:endParaRPr sz="1350">
              <a:solidFill>
                <a:schemeClr val="dk1"/>
              </a:solidFill>
              <a:latin typeface="Arial"/>
              <a:ea typeface="Arial"/>
              <a:cs typeface="Arial"/>
              <a:sym typeface="Arial"/>
            </a:endParaRPr>
          </a:p>
          <a:p>
            <a:pPr indent="-151765" lvl="0" marL="163830" marR="0" rtl="0" algn="l">
              <a:lnSpc>
                <a:spcPct val="100000"/>
              </a:lnSpc>
              <a:spcBef>
                <a:spcPts val="819"/>
              </a:spcBef>
              <a:spcAft>
                <a:spcPts val="0"/>
              </a:spcAft>
              <a:buClr>
                <a:srgbClr val="445369"/>
              </a:buClr>
              <a:buSzPts val="1350"/>
              <a:buFont typeface="Arial"/>
              <a:buChar char="●"/>
            </a:pPr>
            <a:r>
              <a:rPr lang="en-US" sz="1350">
                <a:solidFill>
                  <a:srgbClr val="445369"/>
                </a:solidFill>
                <a:latin typeface="Arial"/>
                <a:ea typeface="Arial"/>
                <a:cs typeface="Arial"/>
                <a:sym typeface="Arial"/>
              </a:rPr>
              <a:t>using Bundle</a:t>
            </a:r>
            <a:endParaRPr sz="1350">
              <a:solidFill>
                <a:schemeClr val="dk1"/>
              </a:solidFill>
              <a:latin typeface="Arial"/>
              <a:ea typeface="Arial"/>
              <a:cs typeface="Arial"/>
              <a:sym typeface="Arial"/>
            </a:endParaRPr>
          </a:p>
          <a:p>
            <a:pPr indent="-151765" lvl="0" marL="163830" marR="0" rtl="0" algn="l">
              <a:lnSpc>
                <a:spcPct val="100000"/>
              </a:lnSpc>
              <a:spcBef>
                <a:spcPts val="805"/>
              </a:spcBef>
              <a:spcAft>
                <a:spcPts val="0"/>
              </a:spcAft>
              <a:buClr>
                <a:srgbClr val="445369"/>
              </a:buClr>
              <a:buSzPts val="1350"/>
              <a:buFont typeface="Arial"/>
              <a:buChar char="●"/>
            </a:pPr>
            <a:r>
              <a:rPr lang="en-US" sz="1350">
                <a:solidFill>
                  <a:srgbClr val="445369"/>
                </a:solidFill>
                <a:latin typeface="Arial"/>
                <a:ea typeface="Arial"/>
                <a:cs typeface="Arial"/>
                <a:sym typeface="Arial"/>
              </a:rPr>
              <a:t>type-safe way using </a:t>
            </a:r>
            <a:r>
              <a:rPr b="1" lang="en-US" sz="1350">
                <a:solidFill>
                  <a:srgbClr val="445369"/>
                </a:solidFill>
                <a:latin typeface="Arial"/>
                <a:ea typeface="Arial"/>
                <a:cs typeface="Arial"/>
                <a:sym typeface="Arial"/>
              </a:rPr>
              <a:t>safeargs </a:t>
            </a:r>
            <a:r>
              <a:rPr lang="en-US" sz="1350">
                <a:solidFill>
                  <a:srgbClr val="445369"/>
                </a:solidFill>
                <a:latin typeface="Arial"/>
                <a:ea typeface="Arial"/>
                <a:cs typeface="Arial"/>
                <a:sym typeface="Arial"/>
              </a:rPr>
              <a:t>Gradle plugin</a:t>
            </a:r>
            <a:endParaRPr sz="1350">
              <a:solidFill>
                <a:schemeClr val="dk1"/>
              </a:solidFill>
              <a:latin typeface="Arial"/>
              <a:ea typeface="Arial"/>
              <a:cs typeface="Arial"/>
              <a:sym typeface="Arial"/>
            </a:endParaRPr>
          </a:p>
          <a:p>
            <a:pPr indent="0" lvl="0" marL="12700" marR="0" rtl="0" algn="l">
              <a:lnSpc>
                <a:spcPct val="100000"/>
              </a:lnSpc>
              <a:spcBef>
                <a:spcPts val="815"/>
              </a:spcBef>
              <a:spcAft>
                <a:spcPts val="0"/>
              </a:spcAft>
              <a:buNone/>
            </a:pPr>
            <a:r>
              <a:rPr lang="en-US" sz="1350">
                <a:solidFill>
                  <a:srgbClr val="445369"/>
                </a:solidFill>
                <a:latin typeface="Arial"/>
                <a:ea typeface="Arial"/>
                <a:cs typeface="Arial"/>
                <a:sym typeface="Arial"/>
              </a:rPr>
              <a:t>To enable safeargs, add below line to build.gradle</a:t>
            </a:r>
            <a:endParaRPr sz="1350">
              <a:solidFill>
                <a:schemeClr val="dk1"/>
              </a:solidFill>
              <a:latin typeface="Arial"/>
              <a:ea typeface="Arial"/>
              <a:cs typeface="Arial"/>
              <a:sym typeface="Arial"/>
            </a:endParaRPr>
          </a:p>
        </p:txBody>
      </p:sp>
      <p:sp>
        <p:nvSpPr>
          <p:cNvPr id="708" name="Google Shape;708;p55"/>
          <p:cNvSpPr txBox="1"/>
          <p:nvPr/>
        </p:nvSpPr>
        <p:spPr>
          <a:xfrm>
            <a:off x="350520" y="2894076"/>
            <a:ext cx="3339465" cy="173990"/>
          </a:xfrm>
          <a:prstGeom prst="rect">
            <a:avLst/>
          </a:prstGeom>
          <a:solidFill>
            <a:srgbClr val="2B2B2B"/>
          </a:solidFill>
          <a:ln>
            <a:noFill/>
          </a:ln>
        </p:spPr>
        <p:txBody>
          <a:bodyPr anchorCtr="0" anchor="t" bIns="0" lIns="0" spcFirstLastPara="1" rIns="0" wrap="square" tIns="12700">
            <a:spAutoFit/>
          </a:bodyPr>
          <a:lstStyle/>
          <a:p>
            <a:pPr indent="0" lvl="0" marL="34290" marR="0" rtl="0" algn="l">
              <a:lnSpc>
                <a:spcPct val="100000"/>
              </a:lnSpc>
              <a:spcBef>
                <a:spcPts val="0"/>
              </a:spcBef>
              <a:spcAft>
                <a:spcPts val="0"/>
              </a:spcAft>
              <a:buNone/>
            </a:pPr>
            <a:r>
              <a:rPr lang="en-US" sz="900">
                <a:solidFill>
                  <a:srgbClr val="A9B7C5"/>
                </a:solidFill>
                <a:latin typeface="Arial"/>
                <a:ea typeface="Arial"/>
                <a:cs typeface="Arial"/>
                <a:sym typeface="Arial"/>
              </a:rPr>
              <a:t>apply </a:t>
            </a:r>
            <a:r>
              <a:rPr lang="en-US" sz="900">
                <a:solidFill>
                  <a:srgbClr val="6A8658"/>
                </a:solidFill>
                <a:latin typeface="Arial"/>
                <a:ea typeface="Arial"/>
                <a:cs typeface="Arial"/>
                <a:sym typeface="Arial"/>
              </a:rPr>
              <a:t>plugin</a:t>
            </a:r>
            <a:r>
              <a:rPr lang="en-US" sz="900">
                <a:solidFill>
                  <a:srgbClr val="A9B7C5"/>
                </a:solidFill>
                <a:latin typeface="Arial"/>
                <a:ea typeface="Arial"/>
                <a:cs typeface="Arial"/>
                <a:sym typeface="Arial"/>
              </a:rPr>
              <a:t>: </a:t>
            </a:r>
            <a:r>
              <a:rPr lang="en-US" sz="900">
                <a:solidFill>
                  <a:srgbClr val="6A8658"/>
                </a:solidFill>
                <a:latin typeface="Arial"/>
                <a:ea typeface="Arial"/>
                <a:cs typeface="Arial"/>
                <a:sym typeface="Arial"/>
              </a:rPr>
              <a:t>'androidx.navigation.safeargs.kotlin'</a:t>
            </a:r>
            <a:endParaRPr sz="9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6"/>
          <p:cNvSpPr txBox="1"/>
          <p:nvPr>
            <p:ph type="title"/>
          </p:nvPr>
        </p:nvSpPr>
        <p:spPr>
          <a:xfrm>
            <a:off x="357327" y="77851"/>
            <a:ext cx="6515734" cy="4679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900">
                <a:solidFill>
                  <a:srgbClr val="FFFFFF"/>
                </a:solidFill>
              </a:rPr>
              <a:t>Passing data – adding arguments</a:t>
            </a:r>
            <a:endParaRPr sz="2900"/>
          </a:p>
        </p:txBody>
      </p:sp>
      <p:sp>
        <p:nvSpPr>
          <p:cNvPr id="714" name="Google Shape;714;p56"/>
          <p:cNvSpPr txBox="1"/>
          <p:nvPr/>
        </p:nvSpPr>
        <p:spPr>
          <a:xfrm>
            <a:off x="327510" y="3486150"/>
            <a:ext cx="3909873" cy="636713"/>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50">
                <a:solidFill>
                  <a:srgbClr val="212A35"/>
                </a:solidFill>
                <a:latin typeface="Arial"/>
                <a:ea typeface="Arial"/>
                <a:cs typeface="Arial"/>
                <a:sym typeface="Arial"/>
              </a:rPr>
              <a:t>Create Bundle and pass it to the destination using navigate() method. Enable safeArgs for easy</a:t>
            </a:r>
            <a:endParaRPr sz="135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lang="en-US" sz="1350">
                <a:solidFill>
                  <a:srgbClr val="212A35"/>
                </a:solidFill>
                <a:latin typeface="Arial"/>
                <a:ea typeface="Arial"/>
                <a:cs typeface="Arial"/>
                <a:sym typeface="Arial"/>
              </a:rPr>
              <a:t>passing Data between fragment</a:t>
            </a:r>
            <a:endParaRPr sz="1350">
              <a:solidFill>
                <a:schemeClr val="dk1"/>
              </a:solidFill>
              <a:latin typeface="Arial"/>
              <a:ea typeface="Arial"/>
              <a:cs typeface="Arial"/>
              <a:sym typeface="Arial"/>
            </a:endParaRPr>
          </a:p>
        </p:txBody>
      </p:sp>
      <p:sp>
        <p:nvSpPr>
          <p:cNvPr id="715" name="Google Shape;715;p56"/>
          <p:cNvSpPr txBox="1"/>
          <p:nvPr/>
        </p:nvSpPr>
        <p:spPr>
          <a:xfrm>
            <a:off x="262905" y="4315237"/>
            <a:ext cx="4039082" cy="198131"/>
          </a:xfrm>
          <a:prstGeom prst="rect">
            <a:avLst/>
          </a:prstGeom>
          <a:solidFill>
            <a:srgbClr val="2B2B2B"/>
          </a:solidFill>
          <a:ln>
            <a:noFill/>
          </a:ln>
        </p:spPr>
        <p:txBody>
          <a:bodyPr anchorCtr="0" anchor="t" bIns="0" lIns="0" spcFirstLastPara="1" rIns="0" wrap="square" tIns="13325">
            <a:spAutoFit/>
          </a:bodyPr>
          <a:lstStyle/>
          <a:p>
            <a:pPr indent="0" lvl="0" marL="34290" marR="0" rtl="0" algn="l">
              <a:lnSpc>
                <a:spcPct val="100000"/>
              </a:lnSpc>
              <a:spcBef>
                <a:spcPts val="0"/>
              </a:spcBef>
              <a:spcAft>
                <a:spcPts val="0"/>
              </a:spcAft>
              <a:buNone/>
            </a:pPr>
            <a:r>
              <a:rPr lang="en-US" sz="1200">
                <a:solidFill>
                  <a:srgbClr val="A9B7C5"/>
                </a:solidFill>
                <a:latin typeface="Arial"/>
                <a:ea typeface="Arial"/>
                <a:cs typeface="Arial"/>
                <a:sym typeface="Arial"/>
              </a:rPr>
              <a:t>apply plugin: </a:t>
            </a:r>
            <a:r>
              <a:rPr lang="en-US" sz="1200">
                <a:solidFill>
                  <a:srgbClr val="6A8658"/>
                </a:solidFill>
                <a:latin typeface="Arial"/>
                <a:ea typeface="Arial"/>
                <a:cs typeface="Arial"/>
                <a:sym typeface="Arial"/>
              </a:rPr>
              <a:t>'androidx.navigation.safeargs.kotlin'</a:t>
            </a:r>
            <a:endParaRPr sz="1200">
              <a:solidFill>
                <a:schemeClr val="dk1"/>
              </a:solidFill>
              <a:latin typeface="Arial"/>
              <a:ea typeface="Arial"/>
              <a:cs typeface="Arial"/>
              <a:sym typeface="Arial"/>
            </a:endParaRPr>
          </a:p>
        </p:txBody>
      </p:sp>
      <p:pic>
        <p:nvPicPr>
          <p:cNvPr id="716" name="Google Shape;716;p56"/>
          <p:cNvPicPr preferRelativeResize="0"/>
          <p:nvPr/>
        </p:nvPicPr>
        <p:blipFill rotWithShape="1">
          <a:blip r:embed="rId3">
            <a:alphaModFix/>
          </a:blip>
          <a:srcRect b="0" l="0" r="0" t="0"/>
          <a:stretch/>
        </p:blipFill>
        <p:spPr>
          <a:xfrm>
            <a:off x="380518" y="825514"/>
            <a:ext cx="3733800" cy="2196353"/>
          </a:xfrm>
          <a:prstGeom prst="rect">
            <a:avLst/>
          </a:prstGeom>
          <a:noFill/>
          <a:ln>
            <a:noFill/>
          </a:ln>
        </p:spPr>
      </p:pic>
      <p:pic>
        <p:nvPicPr>
          <p:cNvPr id="717" name="Google Shape;717;p56"/>
          <p:cNvPicPr preferRelativeResize="0"/>
          <p:nvPr/>
        </p:nvPicPr>
        <p:blipFill rotWithShape="1">
          <a:blip r:embed="rId4">
            <a:alphaModFix/>
          </a:blip>
          <a:srcRect b="0" l="0" r="0" t="0"/>
          <a:stretch/>
        </p:blipFill>
        <p:spPr>
          <a:xfrm>
            <a:off x="4419600" y="1123950"/>
            <a:ext cx="4138613" cy="907221"/>
          </a:xfrm>
          <a:prstGeom prst="rect">
            <a:avLst/>
          </a:prstGeom>
          <a:noFill/>
          <a:ln>
            <a:noFill/>
          </a:ln>
        </p:spPr>
      </p:pic>
      <p:pic>
        <p:nvPicPr>
          <p:cNvPr id="718" name="Google Shape;718;p56"/>
          <p:cNvPicPr preferRelativeResize="0"/>
          <p:nvPr/>
        </p:nvPicPr>
        <p:blipFill rotWithShape="1">
          <a:blip r:embed="rId5">
            <a:alphaModFix/>
          </a:blip>
          <a:srcRect b="0" l="0" r="0" t="0"/>
          <a:stretch/>
        </p:blipFill>
        <p:spPr>
          <a:xfrm>
            <a:off x="4419600" y="2207660"/>
            <a:ext cx="4152549" cy="211668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7"/>
          <p:cNvSpPr txBox="1"/>
          <p:nvPr>
            <p:ph type="title"/>
          </p:nvPr>
        </p:nvSpPr>
        <p:spPr>
          <a:xfrm>
            <a:off x="357327" y="53467"/>
            <a:ext cx="5436870"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Nested navigation graph</a:t>
            </a:r>
            <a:endParaRPr sz="3200"/>
          </a:p>
        </p:txBody>
      </p:sp>
      <p:sp>
        <p:nvSpPr>
          <p:cNvPr id="724" name="Google Shape;724;p57"/>
          <p:cNvSpPr txBox="1"/>
          <p:nvPr/>
        </p:nvSpPr>
        <p:spPr>
          <a:xfrm>
            <a:off x="429259" y="1075944"/>
            <a:ext cx="6374130" cy="1567815"/>
          </a:xfrm>
          <a:prstGeom prst="rect">
            <a:avLst/>
          </a:prstGeom>
          <a:noFill/>
          <a:ln>
            <a:noFill/>
          </a:ln>
        </p:spPr>
        <p:txBody>
          <a:bodyPr anchorCtr="0" anchor="t" bIns="0" lIns="0" spcFirstLastPara="1" rIns="0" wrap="square" tIns="113650">
            <a:spAutoFit/>
          </a:bodyPr>
          <a:lstStyle/>
          <a:p>
            <a:pPr indent="0" lvl="0" marL="12700" marR="0" rtl="0" algn="l">
              <a:lnSpc>
                <a:spcPct val="100000"/>
              </a:lnSpc>
              <a:spcBef>
                <a:spcPts val="0"/>
              </a:spcBef>
              <a:spcAft>
                <a:spcPts val="0"/>
              </a:spcAft>
              <a:buNone/>
            </a:pPr>
            <a:r>
              <a:rPr lang="en-US" sz="1350">
                <a:solidFill>
                  <a:srgbClr val="445369"/>
                </a:solidFill>
                <a:latin typeface="Arial"/>
                <a:ea typeface="Arial"/>
                <a:cs typeface="Arial"/>
                <a:sym typeface="Arial"/>
              </a:rPr>
              <a:t>A series of destinations can be grouped into a </a:t>
            </a:r>
            <a:r>
              <a:rPr b="1" lang="en-US" sz="1350">
                <a:solidFill>
                  <a:srgbClr val="445369"/>
                </a:solidFill>
                <a:latin typeface="Arial"/>
                <a:ea typeface="Arial"/>
                <a:cs typeface="Arial"/>
                <a:sym typeface="Arial"/>
              </a:rPr>
              <a:t>sub-graph </a:t>
            </a:r>
            <a:r>
              <a:rPr lang="en-US" sz="1350">
                <a:solidFill>
                  <a:srgbClr val="445369"/>
                </a:solidFill>
                <a:latin typeface="Arial"/>
                <a:ea typeface="Arial"/>
                <a:cs typeface="Arial"/>
                <a:sym typeface="Arial"/>
              </a:rPr>
              <a:t>within a navigation graph.</a:t>
            </a:r>
            <a:endParaRPr sz="1350">
              <a:solidFill>
                <a:schemeClr val="dk1"/>
              </a:solidFill>
              <a:latin typeface="Arial"/>
              <a:ea typeface="Arial"/>
              <a:cs typeface="Arial"/>
              <a:sym typeface="Arial"/>
            </a:endParaRPr>
          </a:p>
          <a:p>
            <a:pPr indent="0" lvl="0" marL="12700" marR="0" rtl="0" algn="l">
              <a:lnSpc>
                <a:spcPct val="100000"/>
              </a:lnSpc>
              <a:spcBef>
                <a:spcPts val="805"/>
              </a:spcBef>
              <a:spcAft>
                <a:spcPts val="0"/>
              </a:spcAft>
              <a:buNone/>
            </a:pPr>
            <a:r>
              <a:rPr lang="en-US" sz="1350">
                <a:solidFill>
                  <a:srgbClr val="445369"/>
                </a:solidFill>
                <a:latin typeface="Arial"/>
                <a:ea typeface="Arial"/>
                <a:cs typeface="Arial"/>
                <a:sym typeface="Arial"/>
              </a:rPr>
              <a:t>Useful for </a:t>
            </a:r>
            <a:r>
              <a:rPr b="1" lang="en-US" sz="1350">
                <a:solidFill>
                  <a:srgbClr val="445369"/>
                </a:solidFill>
                <a:latin typeface="Arial"/>
                <a:ea typeface="Arial"/>
                <a:cs typeface="Arial"/>
                <a:sym typeface="Arial"/>
              </a:rPr>
              <a:t>organizing and reusing </a:t>
            </a:r>
            <a:r>
              <a:rPr lang="en-US" sz="1350">
                <a:solidFill>
                  <a:srgbClr val="445369"/>
                </a:solidFill>
                <a:latin typeface="Arial"/>
                <a:ea typeface="Arial"/>
                <a:cs typeface="Arial"/>
                <a:sym typeface="Arial"/>
              </a:rPr>
              <a:t>sections of app’s UI like a login flow.</a:t>
            </a:r>
            <a:endParaRPr sz="1350">
              <a:solidFill>
                <a:schemeClr val="dk1"/>
              </a:solidFill>
              <a:latin typeface="Arial"/>
              <a:ea typeface="Arial"/>
              <a:cs typeface="Arial"/>
              <a:sym typeface="Arial"/>
            </a:endParaRPr>
          </a:p>
          <a:p>
            <a:pPr indent="0" lvl="0" marL="12700" marR="0" rtl="0" algn="l">
              <a:lnSpc>
                <a:spcPct val="100000"/>
              </a:lnSpc>
              <a:spcBef>
                <a:spcPts val="819"/>
              </a:spcBef>
              <a:spcAft>
                <a:spcPts val="0"/>
              </a:spcAft>
              <a:buNone/>
            </a:pPr>
            <a:r>
              <a:rPr lang="en-US" sz="1350">
                <a:solidFill>
                  <a:srgbClr val="445369"/>
                </a:solidFill>
                <a:latin typeface="Arial"/>
                <a:ea typeface="Arial"/>
                <a:cs typeface="Arial"/>
                <a:sym typeface="Arial"/>
              </a:rPr>
              <a:t>Nested graph must have a </a:t>
            </a:r>
            <a:r>
              <a:rPr b="1" lang="en-US" sz="1350">
                <a:solidFill>
                  <a:srgbClr val="445369"/>
                </a:solidFill>
                <a:latin typeface="Arial"/>
                <a:ea typeface="Arial"/>
                <a:cs typeface="Arial"/>
                <a:sym typeface="Arial"/>
              </a:rPr>
              <a:t>start destination</a:t>
            </a:r>
            <a:r>
              <a:rPr lang="en-US" sz="1350">
                <a:solidFill>
                  <a:srgbClr val="445369"/>
                </a:solidFill>
                <a:latin typeface="Arial"/>
                <a:ea typeface="Arial"/>
                <a:cs typeface="Arial"/>
                <a:sym typeface="Arial"/>
              </a:rPr>
              <a:t>.</a:t>
            </a:r>
            <a:endParaRPr sz="1350">
              <a:solidFill>
                <a:schemeClr val="dk1"/>
              </a:solidFill>
              <a:latin typeface="Arial"/>
              <a:ea typeface="Arial"/>
              <a:cs typeface="Arial"/>
              <a:sym typeface="Arial"/>
            </a:endParaRPr>
          </a:p>
          <a:p>
            <a:pPr indent="0" lvl="0" marL="12700" marR="0" rtl="0" algn="l">
              <a:lnSpc>
                <a:spcPct val="100000"/>
              </a:lnSpc>
              <a:spcBef>
                <a:spcPts val="805"/>
              </a:spcBef>
              <a:spcAft>
                <a:spcPts val="0"/>
              </a:spcAft>
              <a:buNone/>
            </a:pPr>
            <a:r>
              <a:rPr lang="en-US" sz="1350">
                <a:solidFill>
                  <a:srgbClr val="445369"/>
                </a:solidFill>
                <a:latin typeface="Arial"/>
                <a:ea typeface="Arial"/>
                <a:cs typeface="Arial"/>
                <a:sym typeface="Arial"/>
              </a:rPr>
              <a:t>Root graph only accesses the nested graph </a:t>
            </a:r>
            <a:r>
              <a:rPr b="1" lang="en-US" sz="1350">
                <a:solidFill>
                  <a:srgbClr val="445369"/>
                </a:solidFill>
                <a:latin typeface="Arial"/>
                <a:ea typeface="Arial"/>
                <a:cs typeface="Arial"/>
                <a:sym typeface="Arial"/>
              </a:rPr>
              <a:t>through its starting destination</a:t>
            </a:r>
            <a:endParaRPr sz="1350">
              <a:solidFill>
                <a:schemeClr val="dk1"/>
              </a:solidFill>
              <a:latin typeface="Arial"/>
              <a:ea typeface="Arial"/>
              <a:cs typeface="Arial"/>
              <a:sym typeface="Arial"/>
            </a:endParaRPr>
          </a:p>
          <a:p>
            <a:pPr indent="0" lvl="0" marL="12700" marR="0" rtl="0" algn="l">
              <a:lnSpc>
                <a:spcPct val="100000"/>
              </a:lnSpc>
              <a:spcBef>
                <a:spcPts val="815"/>
              </a:spcBef>
              <a:spcAft>
                <a:spcPts val="0"/>
              </a:spcAft>
              <a:buNone/>
            </a:pPr>
            <a:r>
              <a:rPr lang="en-US" sz="1350">
                <a:solidFill>
                  <a:srgbClr val="212A35"/>
                </a:solidFill>
                <a:latin typeface="Arial"/>
                <a:ea typeface="Arial"/>
                <a:cs typeface="Arial"/>
                <a:sym typeface="Arial"/>
              </a:rPr>
              <a:t>In navigation graph you can reference other graph by using &lt;include&gt;</a:t>
            </a:r>
            <a:endParaRPr sz="1350">
              <a:solidFill>
                <a:schemeClr val="dk1"/>
              </a:solidFill>
              <a:latin typeface="Arial"/>
              <a:ea typeface="Arial"/>
              <a:cs typeface="Arial"/>
              <a:sym typeface="Arial"/>
            </a:endParaRPr>
          </a:p>
        </p:txBody>
      </p:sp>
      <p:sp>
        <p:nvSpPr>
          <p:cNvPr id="725" name="Google Shape;725;p57"/>
          <p:cNvSpPr txBox="1"/>
          <p:nvPr/>
        </p:nvSpPr>
        <p:spPr>
          <a:xfrm>
            <a:off x="350520" y="2942844"/>
            <a:ext cx="5875020" cy="173990"/>
          </a:xfrm>
          <a:prstGeom prst="rect">
            <a:avLst/>
          </a:prstGeom>
          <a:solidFill>
            <a:srgbClr val="2B2B2B"/>
          </a:solidFill>
          <a:ln>
            <a:noFill/>
          </a:ln>
        </p:spPr>
        <p:txBody>
          <a:bodyPr anchorCtr="0" anchor="t" bIns="0" lIns="0" spcFirstLastPara="1" rIns="0" wrap="square" tIns="13325">
            <a:spAutoFit/>
          </a:bodyPr>
          <a:lstStyle/>
          <a:p>
            <a:pPr indent="0" lvl="0" marL="34290" marR="0" rtl="0" algn="l">
              <a:lnSpc>
                <a:spcPct val="100000"/>
              </a:lnSpc>
              <a:spcBef>
                <a:spcPts val="0"/>
              </a:spcBef>
              <a:spcAft>
                <a:spcPts val="0"/>
              </a:spcAft>
              <a:buNone/>
            </a:pPr>
            <a:r>
              <a:rPr lang="en-US" sz="900">
                <a:solidFill>
                  <a:srgbClr val="E8BE6A"/>
                </a:solidFill>
                <a:latin typeface="Arial"/>
                <a:ea typeface="Arial"/>
                <a:cs typeface="Arial"/>
                <a:sym typeface="Arial"/>
              </a:rPr>
              <a:t>&lt;include </a:t>
            </a:r>
            <a:r>
              <a:rPr lang="en-US" sz="900">
                <a:solidFill>
                  <a:srgbClr val="9776AA"/>
                </a:solidFill>
                <a:latin typeface="Arial"/>
                <a:ea typeface="Arial"/>
                <a:cs typeface="Arial"/>
                <a:sym typeface="Arial"/>
              </a:rPr>
              <a:t>app</a:t>
            </a:r>
            <a:r>
              <a:rPr lang="en-US" sz="900">
                <a:solidFill>
                  <a:srgbClr val="B9B9B9"/>
                </a:solidFill>
                <a:latin typeface="Arial"/>
                <a:ea typeface="Arial"/>
                <a:cs typeface="Arial"/>
                <a:sym typeface="Arial"/>
              </a:rPr>
              <a:t>:graph</a:t>
            </a:r>
            <a:r>
              <a:rPr lang="en-US" sz="900">
                <a:solidFill>
                  <a:srgbClr val="6A8658"/>
                </a:solidFill>
                <a:latin typeface="Arial"/>
                <a:ea typeface="Arial"/>
                <a:cs typeface="Arial"/>
                <a:sym typeface="Arial"/>
              </a:rPr>
              <a:t>="@navigation/nav_graph_sale" </a:t>
            </a:r>
            <a:r>
              <a:rPr lang="en-US" sz="900">
                <a:solidFill>
                  <a:srgbClr val="E8BE6A"/>
                </a:solidFill>
                <a:latin typeface="Arial"/>
                <a:ea typeface="Arial"/>
                <a:cs typeface="Arial"/>
                <a:sym typeface="Arial"/>
              </a:rPr>
              <a:t>/&gt;</a:t>
            </a:r>
            <a:endParaRPr sz="90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8"/>
          <p:cNvSpPr txBox="1"/>
          <p:nvPr>
            <p:ph type="title"/>
          </p:nvPr>
        </p:nvSpPr>
        <p:spPr>
          <a:xfrm>
            <a:off x="357327" y="53467"/>
            <a:ext cx="645350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Deep linking to a destination</a:t>
            </a:r>
            <a:endParaRPr sz="3200"/>
          </a:p>
        </p:txBody>
      </p:sp>
      <p:sp>
        <p:nvSpPr>
          <p:cNvPr id="731" name="Google Shape;731;p58"/>
          <p:cNvSpPr txBox="1"/>
          <p:nvPr/>
        </p:nvSpPr>
        <p:spPr>
          <a:xfrm>
            <a:off x="304800" y="666750"/>
            <a:ext cx="8176895" cy="1567815"/>
          </a:xfrm>
          <a:prstGeom prst="rect">
            <a:avLst/>
          </a:prstGeom>
          <a:noFill/>
          <a:ln>
            <a:noFill/>
          </a:ln>
        </p:spPr>
        <p:txBody>
          <a:bodyPr anchorCtr="0" anchor="t" bIns="0" lIns="0" spcFirstLastPara="1" rIns="0" wrap="square" tIns="113650">
            <a:spAutoFit/>
          </a:bodyPr>
          <a:lstStyle/>
          <a:p>
            <a:pPr indent="-215265" lvl="0" marL="227329" marR="0" rtl="0" algn="l">
              <a:lnSpc>
                <a:spcPct val="100000"/>
              </a:lnSpc>
              <a:spcBef>
                <a:spcPts val="0"/>
              </a:spcBef>
              <a:spcAft>
                <a:spcPts val="0"/>
              </a:spcAft>
              <a:buClr>
                <a:srgbClr val="445369"/>
              </a:buClr>
              <a:buSzPts val="1350"/>
              <a:buFont typeface="Arial"/>
              <a:buChar char="•"/>
            </a:pPr>
            <a:r>
              <a:rPr lang="en-US" sz="1350">
                <a:solidFill>
                  <a:srgbClr val="445369"/>
                </a:solidFill>
                <a:latin typeface="Arial"/>
                <a:ea typeface="Arial"/>
                <a:cs typeface="Arial"/>
                <a:sym typeface="Arial"/>
              </a:rPr>
              <a:t>Deep links allow to </a:t>
            </a:r>
            <a:r>
              <a:rPr b="1" lang="en-US" sz="1350">
                <a:solidFill>
                  <a:srgbClr val="445369"/>
                </a:solidFill>
                <a:latin typeface="Arial"/>
                <a:ea typeface="Arial"/>
                <a:cs typeface="Arial"/>
                <a:sym typeface="Arial"/>
              </a:rPr>
              <a:t>jump in the middle </a:t>
            </a:r>
            <a:r>
              <a:rPr lang="en-US" sz="1350">
                <a:solidFill>
                  <a:srgbClr val="445369"/>
                </a:solidFill>
                <a:latin typeface="Arial"/>
                <a:ea typeface="Arial"/>
                <a:cs typeface="Arial"/>
                <a:sym typeface="Arial"/>
              </a:rPr>
              <a:t>of app’s navigation. It can be from an </a:t>
            </a:r>
            <a:r>
              <a:rPr b="1" lang="en-US" sz="1350">
                <a:solidFill>
                  <a:srgbClr val="445369"/>
                </a:solidFill>
                <a:latin typeface="Arial"/>
                <a:ea typeface="Arial"/>
                <a:cs typeface="Arial"/>
                <a:sym typeface="Arial"/>
              </a:rPr>
              <a:t>url link </a:t>
            </a:r>
            <a:r>
              <a:rPr lang="en-US" sz="1350">
                <a:solidFill>
                  <a:srgbClr val="445369"/>
                </a:solidFill>
                <a:latin typeface="Arial"/>
                <a:ea typeface="Arial"/>
                <a:cs typeface="Arial"/>
                <a:sym typeface="Arial"/>
              </a:rPr>
              <a:t>or </a:t>
            </a:r>
            <a:r>
              <a:rPr b="1" lang="en-US" sz="1350">
                <a:solidFill>
                  <a:srgbClr val="445369"/>
                </a:solidFill>
                <a:latin typeface="Arial"/>
                <a:ea typeface="Arial"/>
                <a:cs typeface="Arial"/>
                <a:sym typeface="Arial"/>
              </a:rPr>
              <a:t>pending intent</a:t>
            </a:r>
            <a:r>
              <a:rPr lang="en-US" sz="1350">
                <a:solidFill>
                  <a:srgbClr val="445369"/>
                </a:solidFill>
                <a:latin typeface="Arial"/>
                <a:ea typeface="Arial"/>
                <a:cs typeface="Arial"/>
                <a:sym typeface="Arial"/>
              </a:rPr>
              <a:t>.</a:t>
            </a:r>
            <a:endParaRPr sz="1350">
              <a:solidFill>
                <a:schemeClr val="dk1"/>
              </a:solidFill>
              <a:latin typeface="Arial"/>
              <a:ea typeface="Arial"/>
              <a:cs typeface="Arial"/>
              <a:sym typeface="Arial"/>
            </a:endParaRPr>
          </a:p>
          <a:p>
            <a:pPr indent="-215265" lvl="0" marL="227329" marR="0" rtl="0" algn="l">
              <a:lnSpc>
                <a:spcPct val="100000"/>
              </a:lnSpc>
              <a:spcBef>
                <a:spcPts val="805"/>
              </a:spcBef>
              <a:spcAft>
                <a:spcPts val="0"/>
              </a:spcAft>
              <a:buClr>
                <a:srgbClr val="445369"/>
              </a:buClr>
              <a:buSzPts val="1350"/>
              <a:buFont typeface="Arial"/>
              <a:buChar char="•"/>
            </a:pPr>
            <a:r>
              <a:rPr lang="en-US" sz="1350">
                <a:solidFill>
                  <a:srgbClr val="445369"/>
                </a:solidFill>
                <a:latin typeface="Arial"/>
                <a:ea typeface="Arial"/>
                <a:cs typeface="Arial"/>
                <a:sym typeface="Arial"/>
              </a:rPr>
              <a:t>Navigation library ensures users start on the appropriate destination with the </a:t>
            </a:r>
            <a:r>
              <a:rPr b="1" lang="en-US" sz="1350">
                <a:solidFill>
                  <a:srgbClr val="445369"/>
                </a:solidFill>
                <a:latin typeface="Arial"/>
                <a:ea typeface="Arial"/>
                <a:cs typeface="Arial"/>
                <a:sym typeface="Arial"/>
              </a:rPr>
              <a:t>appropriate back stack</a:t>
            </a:r>
            <a:r>
              <a:rPr lang="en-US" sz="1350">
                <a:solidFill>
                  <a:srgbClr val="445369"/>
                </a:solidFill>
                <a:latin typeface="Arial"/>
                <a:ea typeface="Arial"/>
                <a:cs typeface="Arial"/>
                <a:sym typeface="Arial"/>
              </a:rPr>
              <a:t>.</a:t>
            </a:r>
            <a:endParaRPr sz="1350">
              <a:solidFill>
                <a:schemeClr val="dk1"/>
              </a:solidFill>
              <a:latin typeface="Arial"/>
              <a:ea typeface="Arial"/>
              <a:cs typeface="Arial"/>
              <a:sym typeface="Arial"/>
            </a:endParaRPr>
          </a:p>
          <a:p>
            <a:pPr indent="-215265" lvl="0" marL="227329" marR="75565" rtl="0" algn="l">
              <a:lnSpc>
                <a:spcPct val="149600"/>
              </a:lnSpc>
              <a:spcBef>
                <a:spcPts val="15"/>
              </a:spcBef>
              <a:spcAft>
                <a:spcPts val="0"/>
              </a:spcAft>
              <a:buClr>
                <a:srgbClr val="445369"/>
              </a:buClr>
              <a:buSzPts val="1350"/>
              <a:buFont typeface="Arial"/>
              <a:buChar char="•"/>
            </a:pPr>
            <a:r>
              <a:rPr lang="en-US" sz="1350">
                <a:solidFill>
                  <a:srgbClr val="445369"/>
                </a:solidFill>
                <a:latin typeface="Arial"/>
                <a:ea typeface="Arial"/>
                <a:cs typeface="Arial"/>
                <a:sym typeface="Arial"/>
              </a:rPr>
              <a:t>When user uses the Back button they navigate back up the navigation stack just as though they entered  app from app’s entry point.</a:t>
            </a:r>
            <a:endParaRPr sz="1350">
              <a:solidFill>
                <a:schemeClr val="dk1"/>
              </a:solidFill>
              <a:latin typeface="Arial"/>
              <a:ea typeface="Arial"/>
              <a:cs typeface="Arial"/>
              <a:sym typeface="Arial"/>
            </a:endParaRPr>
          </a:p>
          <a:p>
            <a:pPr indent="-215265" lvl="0" marL="227329" marR="0" rtl="0" algn="l">
              <a:lnSpc>
                <a:spcPct val="100000"/>
              </a:lnSpc>
              <a:spcBef>
                <a:spcPts val="815"/>
              </a:spcBef>
              <a:spcAft>
                <a:spcPts val="0"/>
              </a:spcAft>
              <a:buClr>
                <a:srgbClr val="445369"/>
              </a:buClr>
              <a:buSzPts val="1350"/>
              <a:buFont typeface="Arial"/>
              <a:buChar char="•"/>
            </a:pPr>
            <a:r>
              <a:rPr lang="en-US" sz="1350">
                <a:solidFill>
                  <a:srgbClr val="445369"/>
                </a:solidFill>
                <a:latin typeface="Arial"/>
                <a:ea typeface="Arial"/>
                <a:cs typeface="Arial"/>
                <a:sym typeface="Arial"/>
              </a:rPr>
              <a:t>When deep link is triggered, the task back stack is cleared and replaced with the deep link destination.</a:t>
            </a:r>
            <a:endParaRPr sz="1350">
              <a:solidFill>
                <a:schemeClr val="dk1"/>
              </a:solidFill>
              <a:latin typeface="Arial"/>
              <a:ea typeface="Arial"/>
              <a:cs typeface="Arial"/>
              <a:sym typeface="Arial"/>
            </a:endParaRPr>
          </a:p>
        </p:txBody>
      </p:sp>
      <p:pic>
        <p:nvPicPr>
          <p:cNvPr id="732" name="Google Shape;732;p58"/>
          <p:cNvPicPr preferRelativeResize="0"/>
          <p:nvPr/>
        </p:nvPicPr>
        <p:blipFill rotWithShape="1">
          <a:blip r:embed="rId3">
            <a:alphaModFix/>
          </a:blip>
          <a:srcRect b="0" l="0" r="0" t="0"/>
          <a:stretch/>
        </p:blipFill>
        <p:spPr>
          <a:xfrm>
            <a:off x="457200" y="2334133"/>
            <a:ext cx="3421382" cy="2731325"/>
          </a:xfrm>
          <a:prstGeom prst="rect">
            <a:avLst/>
          </a:prstGeom>
          <a:noFill/>
          <a:ln>
            <a:noFill/>
          </a:ln>
        </p:spPr>
      </p:pic>
      <p:pic>
        <p:nvPicPr>
          <p:cNvPr id="733" name="Google Shape;733;p58"/>
          <p:cNvPicPr preferRelativeResize="0"/>
          <p:nvPr/>
        </p:nvPicPr>
        <p:blipFill rotWithShape="1">
          <a:blip r:embed="rId4">
            <a:alphaModFix/>
          </a:blip>
          <a:srcRect b="0" l="0" r="0" t="0"/>
          <a:stretch/>
        </p:blipFill>
        <p:spPr>
          <a:xfrm>
            <a:off x="4038600" y="2334133"/>
            <a:ext cx="4686300" cy="72498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59"/>
          <p:cNvSpPr txBox="1"/>
          <p:nvPr>
            <p:ph type="title"/>
          </p:nvPr>
        </p:nvSpPr>
        <p:spPr>
          <a:xfrm>
            <a:off x="357327" y="53467"/>
            <a:ext cx="67292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Navigation – Transition fragments</a:t>
            </a:r>
            <a:endParaRPr sz="3200"/>
          </a:p>
        </p:txBody>
      </p:sp>
      <p:sp>
        <p:nvSpPr>
          <p:cNvPr id="739" name="Google Shape;739;p59"/>
          <p:cNvSpPr txBox="1"/>
          <p:nvPr/>
        </p:nvSpPr>
        <p:spPr>
          <a:xfrm>
            <a:off x="304801" y="666750"/>
            <a:ext cx="3352799" cy="2362200"/>
          </a:xfrm>
          <a:prstGeom prst="rect">
            <a:avLst/>
          </a:prstGeom>
          <a:noFill/>
          <a:ln>
            <a:noFill/>
          </a:ln>
        </p:spPr>
        <p:txBody>
          <a:bodyPr anchorCtr="0" anchor="t" bIns="0" lIns="0" spcFirstLastPara="1" rIns="0" wrap="square" tIns="11365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Navigation component lets you add both property and view animations to actions. To create your own animations, check out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Animation resources</a:t>
            </a:r>
            <a:r>
              <a:rPr lang="en-US" sz="1800">
                <a:solidFill>
                  <a:schemeClr val="dk1"/>
                </a:solidFill>
                <a:latin typeface="Calibri"/>
                <a:ea typeface="Calibri"/>
                <a:cs typeface="Calibri"/>
                <a:sym typeface="Calibri"/>
              </a:rPr>
              <a:t>.</a:t>
            </a:r>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Navigation also includes several default animations to get you started</a:t>
            </a:r>
            <a:endParaRPr/>
          </a:p>
        </p:txBody>
      </p:sp>
      <p:pic>
        <p:nvPicPr>
          <p:cNvPr id="740" name="Google Shape;740;p59"/>
          <p:cNvPicPr preferRelativeResize="0"/>
          <p:nvPr/>
        </p:nvPicPr>
        <p:blipFill rotWithShape="1">
          <a:blip r:embed="rId4">
            <a:alphaModFix/>
          </a:blip>
          <a:srcRect b="0" l="0" r="0" t="0"/>
          <a:stretch/>
        </p:blipFill>
        <p:spPr>
          <a:xfrm>
            <a:off x="3886200" y="742950"/>
            <a:ext cx="5109016" cy="2045932"/>
          </a:xfrm>
          <a:prstGeom prst="rect">
            <a:avLst/>
          </a:prstGeom>
          <a:noFill/>
          <a:ln>
            <a:noFill/>
          </a:ln>
        </p:spPr>
      </p:pic>
      <p:pic>
        <p:nvPicPr>
          <p:cNvPr id="741" name="Google Shape;741;p59"/>
          <p:cNvPicPr preferRelativeResize="0"/>
          <p:nvPr/>
        </p:nvPicPr>
        <p:blipFill rotWithShape="1">
          <a:blip r:embed="rId5">
            <a:alphaModFix/>
          </a:blip>
          <a:srcRect b="0" l="0" r="0" t="0"/>
          <a:stretch/>
        </p:blipFill>
        <p:spPr>
          <a:xfrm>
            <a:off x="2400300" y="2788882"/>
            <a:ext cx="4876800" cy="22289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6"/>
          <p:cNvPicPr preferRelativeResize="0"/>
          <p:nvPr/>
        </p:nvPicPr>
        <p:blipFill rotWithShape="1">
          <a:blip r:embed="rId3">
            <a:alphaModFix/>
          </a:blip>
          <a:srcRect b="0" l="0" r="0" t="0"/>
          <a:stretch/>
        </p:blipFill>
        <p:spPr>
          <a:xfrm>
            <a:off x="4453178" y="1352550"/>
            <a:ext cx="4372900" cy="3581400"/>
          </a:xfrm>
          <a:prstGeom prst="rect">
            <a:avLst/>
          </a:prstGeom>
          <a:noFill/>
          <a:ln>
            <a:noFill/>
          </a:ln>
        </p:spPr>
      </p:pic>
      <p:sp>
        <p:nvSpPr>
          <p:cNvPr id="121" name="Google Shape;121;p6"/>
          <p:cNvSpPr txBox="1"/>
          <p:nvPr>
            <p:ph type="title"/>
          </p:nvPr>
        </p:nvSpPr>
        <p:spPr>
          <a:xfrm>
            <a:off x="357327" y="118998"/>
            <a:ext cx="3376473" cy="38215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2. What is ViewModel</a:t>
            </a:r>
            <a:endParaRPr sz="2400"/>
          </a:p>
        </p:txBody>
      </p:sp>
      <p:sp>
        <p:nvSpPr>
          <p:cNvPr id="122" name="Google Shape;122;p6"/>
          <p:cNvSpPr txBox="1"/>
          <p:nvPr/>
        </p:nvSpPr>
        <p:spPr>
          <a:xfrm>
            <a:off x="357327" y="875791"/>
            <a:ext cx="1588135" cy="391160"/>
          </a:xfrm>
          <a:prstGeom prst="rect">
            <a:avLst/>
          </a:prstGeom>
          <a:noFill/>
          <a:ln>
            <a:noFill/>
          </a:ln>
        </p:spPr>
        <p:txBody>
          <a:bodyPr anchorCtr="0" anchor="t" bIns="0" lIns="0" spcFirstLastPara="1" rIns="0" wrap="square" tIns="12700">
            <a:spAutoFit/>
          </a:bodyPr>
          <a:lstStyle/>
          <a:p>
            <a:pPr indent="-190500" lvl="0" marL="355600" marR="0" rtl="0" algn="l">
              <a:lnSpc>
                <a:spcPct val="100000"/>
              </a:lnSpc>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p:txBody>
      </p:sp>
      <p:sp>
        <p:nvSpPr>
          <p:cNvPr id="123" name="Google Shape;123;p6"/>
          <p:cNvSpPr txBox="1"/>
          <p:nvPr/>
        </p:nvSpPr>
        <p:spPr>
          <a:xfrm>
            <a:off x="250342" y="805286"/>
            <a:ext cx="8405673" cy="9233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a:t>
            </a:r>
            <a:r>
              <a:rPr b="1" lang="en-US" sz="1800">
                <a:solidFill>
                  <a:schemeClr val="dk1"/>
                </a:solidFill>
                <a:latin typeface="Calibri"/>
                <a:ea typeface="Calibri"/>
                <a:cs typeface="Calibri"/>
                <a:sym typeface="Calibri"/>
              </a:rPr>
              <a:t>ViewModel</a:t>
            </a:r>
            <a:r>
              <a:rPr lang="en-US" sz="1800">
                <a:solidFill>
                  <a:schemeClr val="dk1"/>
                </a:solidFill>
                <a:latin typeface="Calibri"/>
                <a:ea typeface="Calibri"/>
                <a:cs typeface="Calibri"/>
                <a:sym typeface="Calibri"/>
              </a:rPr>
              <a:t> class is designed to store and manage UI-related data in a lifecycle conscious way. The ViewModel class allows data to survive configuration changes such as screen rotations</a:t>
            </a:r>
            <a:endParaRPr/>
          </a:p>
        </p:txBody>
      </p:sp>
      <p:sp>
        <p:nvSpPr>
          <p:cNvPr id="124" name="Google Shape;124;p6"/>
          <p:cNvSpPr txBox="1"/>
          <p:nvPr/>
        </p:nvSpPr>
        <p:spPr>
          <a:xfrm>
            <a:off x="254862" y="1747702"/>
            <a:ext cx="4698138" cy="120032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 this tutorial, we use Viewmodel along with MVVM app architecture. It’s recommand architecture design for android app</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6"/>
          <p:cNvSpPr/>
          <p:nvPr/>
        </p:nvSpPr>
        <p:spPr>
          <a:xfrm>
            <a:off x="5189149" y="1425550"/>
            <a:ext cx="3603799" cy="64823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6"/>
          <p:cNvSpPr/>
          <p:nvPr/>
        </p:nvSpPr>
        <p:spPr>
          <a:xfrm>
            <a:off x="5189149" y="2118020"/>
            <a:ext cx="3603799" cy="68218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6"/>
          <p:cNvSpPr/>
          <p:nvPr/>
        </p:nvSpPr>
        <p:spPr>
          <a:xfrm>
            <a:off x="4615070" y="2874722"/>
            <a:ext cx="4177878" cy="195531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6"/>
          <p:cNvSpPr txBox="1"/>
          <p:nvPr/>
        </p:nvSpPr>
        <p:spPr>
          <a:xfrm>
            <a:off x="8129288" y="1453338"/>
            <a:ext cx="8326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View</a:t>
            </a:r>
            <a:endParaRPr b="1" sz="1800">
              <a:solidFill>
                <a:srgbClr val="FF0000"/>
              </a:solidFill>
              <a:latin typeface="Calibri"/>
              <a:ea typeface="Calibri"/>
              <a:cs typeface="Calibri"/>
              <a:sym typeface="Calibri"/>
            </a:endParaRPr>
          </a:p>
        </p:txBody>
      </p:sp>
      <p:sp>
        <p:nvSpPr>
          <p:cNvPr id="129" name="Google Shape;129;p6"/>
          <p:cNvSpPr txBox="1"/>
          <p:nvPr/>
        </p:nvSpPr>
        <p:spPr>
          <a:xfrm>
            <a:off x="7539039" y="2177697"/>
            <a:ext cx="13036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ViewModel</a:t>
            </a:r>
            <a:endParaRPr b="1" sz="1800">
              <a:solidFill>
                <a:srgbClr val="FF0000"/>
              </a:solidFill>
              <a:latin typeface="Calibri"/>
              <a:ea typeface="Calibri"/>
              <a:cs typeface="Calibri"/>
              <a:sym typeface="Calibri"/>
            </a:endParaRPr>
          </a:p>
        </p:txBody>
      </p:sp>
      <p:sp>
        <p:nvSpPr>
          <p:cNvPr id="130" name="Google Shape;130;p6"/>
          <p:cNvSpPr txBox="1"/>
          <p:nvPr/>
        </p:nvSpPr>
        <p:spPr>
          <a:xfrm>
            <a:off x="8010017" y="2927789"/>
            <a:ext cx="8326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Model</a:t>
            </a:r>
            <a:endParaRPr b="1" sz="1800">
              <a:solidFill>
                <a:srgbClr val="FF0000"/>
              </a:solidFill>
              <a:latin typeface="Calibri"/>
              <a:ea typeface="Calibri"/>
              <a:cs typeface="Calibri"/>
              <a:sym typeface="Calibri"/>
            </a:endParaRPr>
          </a:p>
        </p:txBody>
      </p:sp>
      <p:sp>
        <p:nvSpPr>
          <p:cNvPr id="131" name="Google Shape;131;p6"/>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132" name="Google Shape;132;p6"/>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33" name="Google Shape;133;p6"/>
          <p:cNvSpPr txBox="1"/>
          <p:nvPr>
            <p:ph idx="12" type="sldNum"/>
          </p:nvPr>
        </p:nvSpPr>
        <p:spPr>
          <a:xfrm>
            <a:off x="8983704" y="4965065"/>
            <a:ext cx="153670"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5</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0"/>
          <p:cNvSpPr txBox="1"/>
          <p:nvPr>
            <p:ph type="title"/>
          </p:nvPr>
        </p:nvSpPr>
        <p:spPr>
          <a:xfrm>
            <a:off x="357327" y="53467"/>
            <a:ext cx="67292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Navigation – with menu</a:t>
            </a:r>
            <a:endParaRPr sz="3200"/>
          </a:p>
        </p:txBody>
      </p:sp>
      <p:sp>
        <p:nvSpPr>
          <p:cNvPr id="747" name="Google Shape;747;p60"/>
          <p:cNvSpPr txBox="1"/>
          <p:nvPr/>
        </p:nvSpPr>
        <p:spPr>
          <a:xfrm>
            <a:off x="357327" y="971550"/>
            <a:ext cx="8024673" cy="30008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To let navigation with work menu, the important thing is use menu id same with destinition id in navigation graph.</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For more detail refer:</a:t>
            </a:r>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Navigation with actionbar and toolbar: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Link</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Navigation with menu and Global action: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Link</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Navigation with bottom navigation view: </a:t>
            </a:r>
            <a:r>
              <a:rPr lang="en-US" sz="1800" u="sng">
                <a:solidFill>
                  <a:schemeClr val="dk1"/>
                </a:solidFill>
                <a:latin typeface="Calibri"/>
                <a:ea typeface="Calibri"/>
                <a:cs typeface="Calibri"/>
                <a:sym typeface="Calibri"/>
                <a:hlinkClick r:id="rId5">
                  <a:extLst>
                    <a:ext uri="{A12FA001-AC4F-418D-AE19-62706E023703}">
                      <ahyp:hlinkClr val="tx"/>
                    </a:ext>
                  </a:extLst>
                </a:hlinkClick>
              </a:rPr>
              <a:t>Link</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Navigation with drawer layout and navigation view: </a:t>
            </a:r>
            <a:r>
              <a:rPr lang="en-US" sz="1800" u="sng">
                <a:solidFill>
                  <a:schemeClr val="dk1"/>
                </a:solidFill>
                <a:latin typeface="Calibri"/>
                <a:ea typeface="Calibri"/>
                <a:cs typeface="Calibri"/>
                <a:sym typeface="Calibri"/>
                <a:hlinkClick r:id="rId6">
                  <a:extLst>
                    <a:ext uri="{A12FA001-AC4F-418D-AE19-62706E023703}">
                      <ahyp:hlinkClr val="tx"/>
                    </a:ext>
                  </a:extLst>
                </a:hlinkClick>
              </a:rPr>
              <a:t>Link</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More official document: </a:t>
            </a:r>
            <a:r>
              <a:rPr lang="en-US" sz="1800" u="sng">
                <a:solidFill>
                  <a:schemeClr val="dk1"/>
                </a:solidFill>
                <a:latin typeface="Calibri"/>
                <a:ea typeface="Calibri"/>
                <a:cs typeface="Calibri"/>
                <a:sym typeface="Calibri"/>
                <a:hlinkClick r:id="rId7">
                  <a:extLst>
                    <a:ext uri="{A12FA001-AC4F-418D-AE19-62706E023703}">
                      <ahyp:hlinkClr val="tx"/>
                    </a:ext>
                  </a:extLst>
                </a:hlinkClick>
              </a:rPr>
              <a:t>https://developer.android.com/guide/fragments/appbar</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1"/>
          <p:cNvSpPr txBox="1"/>
          <p:nvPr/>
        </p:nvSpPr>
        <p:spPr>
          <a:xfrm>
            <a:off x="7862316" y="4827373"/>
            <a:ext cx="977265" cy="179705"/>
          </a:xfrm>
          <a:prstGeom prst="rect">
            <a:avLst/>
          </a:prstGeom>
          <a:noFill/>
          <a:ln>
            <a:noFill/>
          </a:ln>
        </p:spPr>
        <p:txBody>
          <a:bodyPr anchorCtr="0" anchor="t" bIns="0" lIns="0" spcFirstLastPara="1" rIns="0" wrap="square" tIns="40625">
            <a:spAutoFit/>
          </a:bodyPr>
          <a:lstStyle/>
          <a:p>
            <a:pPr indent="0" lvl="0" marL="0" marR="0" rtl="0" algn="l">
              <a:lnSpc>
                <a:spcPct val="100000"/>
              </a:lnSpc>
              <a:spcBef>
                <a:spcPts val="0"/>
              </a:spcBef>
              <a:spcAft>
                <a:spcPts val="0"/>
              </a:spcAft>
              <a:buNone/>
            </a:pPr>
            <a:r>
              <a:rPr lang="en-US" sz="900">
                <a:solidFill>
                  <a:srgbClr val="FFFFFF"/>
                </a:solidFill>
                <a:latin typeface="Arial"/>
                <a:ea typeface="Arial"/>
                <a:cs typeface="Arial"/>
                <a:sym typeface="Arial"/>
              </a:rPr>
              <a:t>Confidential	</a:t>
            </a:r>
            <a:r>
              <a:rPr baseline="30000" lang="en-US" sz="1125">
                <a:solidFill>
                  <a:srgbClr val="445369"/>
                </a:solidFill>
                <a:latin typeface="Arial"/>
                <a:ea typeface="Arial"/>
                <a:cs typeface="Arial"/>
                <a:sym typeface="Arial"/>
              </a:rPr>
              <a:t>5</a:t>
            </a:r>
            <a:endParaRPr baseline="30000" sz="1125">
              <a:solidFill>
                <a:schemeClr val="dk1"/>
              </a:solidFill>
              <a:latin typeface="Arial"/>
              <a:ea typeface="Arial"/>
              <a:cs typeface="Arial"/>
              <a:sym typeface="Arial"/>
            </a:endParaRPr>
          </a:p>
        </p:txBody>
      </p:sp>
      <p:sp>
        <p:nvSpPr>
          <p:cNvPr id="754" name="Google Shape;754;p61"/>
          <p:cNvSpPr/>
          <p:nvPr/>
        </p:nvSpPr>
        <p:spPr>
          <a:xfrm>
            <a:off x="8321040" y="205676"/>
            <a:ext cx="490727" cy="360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61"/>
          <p:cNvSpPr/>
          <p:nvPr/>
        </p:nvSpPr>
        <p:spPr>
          <a:xfrm>
            <a:off x="0" y="1522"/>
            <a:ext cx="1424940" cy="51419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56" name="Google Shape;756;p61"/>
          <p:cNvGrpSpPr/>
          <p:nvPr/>
        </p:nvGrpSpPr>
        <p:grpSpPr>
          <a:xfrm>
            <a:off x="1523" y="0"/>
            <a:ext cx="9142475" cy="5143498"/>
            <a:chOff x="1523" y="0"/>
            <a:chExt cx="9142475" cy="5143498"/>
          </a:xfrm>
        </p:grpSpPr>
        <p:sp>
          <p:nvSpPr>
            <p:cNvPr id="757" name="Google Shape;757;p61"/>
            <p:cNvSpPr/>
            <p:nvPr/>
          </p:nvSpPr>
          <p:spPr>
            <a:xfrm>
              <a:off x="3086099" y="0"/>
              <a:ext cx="6057899" cy="514349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61"/>
            <p:cNvSpPr/>
            <p:nvPr/>
          </p:nvSpPr>
          <p:spPr>
            <a:xfrm>
              <a:off x="1524" y="1523"/>
              <a:ext cx="9140952" cy="51419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61"/>
            <p:cNvSpPr/>
            <p:nvPr/>
          </p:nvSpPr>
          <p:spPr>
            <a:xfrm>
              <a:off x="1523" y="0"/>
              <a:ext cx="5724525" cy="5142230"/>
            </a:xfrm>
            <a:custGeom>
              <a:rect b="b" l="l" r="r" t="t"/>
              <a:pathLst>
                <a:path extrusionOk="0" h="5142230" w="5724525">
                  <a:moveTo>
                    <a:pt x="3122694" y="0"/>
                  </a:moveTo>
                  <a:lnTo>
                    <a:pt x="0" y="0"/>
                  </a:lnTo>
                  <a:lnTo>
                    <a:pt x="0" y="5141975"/>
                  </a:lnTo>
                  <a:lnTo>
                    <a:pt x="5724144" y="5141975"/>
                  </a:lnTo>
                  <a:lnTo>
                    <a:pt x="3122694" y="0"/>
                  </a:lnTo>
                  <a:close/>
                </a:path>
              </a:pathLst>
            </a:custGeom>
            <a:solidFill>
              <a:srgbClr val="1885AE">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0" name="Google Shape;760;p61"/>
          <p:cNvSpPr txBox="1"/>
          <p:nvPr>
            <p:ph type="title"/>
          </p:nvPr>
        </p:nvSpPr>
        <p:spPr>
          <a:xfrm>
            <a:off x="699218" y="3364678"/>
            <a:ext cx="3967479" cy="807272"/>
          </a:xfrm>
          <a:prstGeom prst="rect">
            <a:avLst/>
          </a:prstGeom>
          <a:noFill/>
          <a:ln>
            <a:noFill/>
          </a:ln>
        </p:spPr>
        <p:txBody>
          <a:bodyPr anchorCtr="0" anchor="t" bIns="0" lIns="0" spcFirstLastPara="1" rIns="0" wrap="square" tIns="164450">
            <a:spAutoFit/>
          </a:bodyPr>
          <a:lstStyle/>
          <a:p>
            <a:pPr indent="0" lvl="0" marL="12700" marR="5080" rtl="0" algn="l">
              <a:lnSpc>
                <a:spcPct val="96504"/>
              </a:lnSpc>
              <a:spcBef>
                <a:spcPts val="0"/>
              </a:spcBef>
              <a:spcAft>
                <a:spcPts val="0"/>
              </a:spcAft>
              <a:buNone/>
            </a:pPr>
            <a:r>
              <a:rPr lang="en-US" sz="5150">
                <a:solidFill>
                  <a:srgbClr val="FFFFFF"/>
                </a:solidFill>
              </a:rPr>
              <a:t>Paging</a:t>
            </a:r>
            <a:endParaRPr sz="5150"/>
          </a:p>
        </p:txBody>
      </p:sp>
      <p:grpSp>
        <p:nvGrpSpPr>
          <p:cNvPr id="761" name="Google Shape;761;p61"/>
          <p:cNvGrpSpPr/>
          <p:nvPr/>
        </p:nvGrpSpPr>
        <p:grpSpPr>
          <a:xfrm>
            <a:off x="381000" y="2647950"/>
            <a:ext cx="1845564" cy="1676400"/>
            <a:chOff x="498348" y="2528316"/>
            <a:chExt cx="1845564" cy="1676400"/>
          </a:xfrm>
        </p:grpSpPr>
        <p:sp>
          <p:nvSpPr>
            <p:cNvPr id="762" name="Google Shape;762;p61"/>
            <p:cNvSpPr/>
            <p:nvPr/>
          </p:nvSpPr>
          <p:spPr>
            <a:xfrm>
              <a:off x="498348" y="3099816"/>
              <a:ext cx="62865" cy="1104900"/>
            </a:xfrm>
            <a:custGeom>
              <a:rect b="b" l="l" r="r" t="t"/>
              <a:pathLst>
                <a:path extrusionOk="0" h="1104900" w="62865">
                  <a:moveTo>
                    <a:pt x="62484" y="0"/>
                  </a:moveTo>
                  <a:lnTo>
                    <a:pt x="0" y="0"/>
                  </a:lnTo>
                  <a:lnTo>
                    <a:pt x="0" y="1104900"/>
                  </a:lnTo>
                  <a:lnTo>
                    <a:pt x="62484" y="1104900"/>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61"/>
            <p:cNvSpPr/>
            <p:nvPr/>
          </p:nvSpPr>
          <p:spPr>
            <a:xfrm>
              <a:off x="498348" y="2598420"/>
              <a:ext cx="615696" cy="4523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61"/>
            <p:cNvSpPr/>
            <p:nvPr/>
          </p:nvSpPr>
          <p:spPr>
            <a:xfrm>
              <a:off x="1211580" y="2583180"/>
              <a:ext cx="0" cy="402590"/>
            </a:xfrm>
            <a:custGeom>
              <a:rect b="b" l="l" r="r" t="t"/>
              <a:pathLst>
                <a:path extrusionOk="0" h="402589" w="120000">
                  <a:moveTo>
                    <a:pt x="0" y="0"/>
                  </a:moveTo>
                  <a:lnTo>
                    <a:pt x="0" y="40220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61"/>
            <p:cNvSpPr/>
            <p:nvPr/>
          </p:nvSpPr>
          <p:spPr>
            <a:xfrm>
              <a:off x="1164336" y="2528316"/>
              <a:ext cx="1179576" cy="4907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2"/>
          <p:cNvSpPr txBox="1"/>
          <p:nvPr/>
        </p:nvSpPr>
        <p:spPr>
          <a:xfrm>
            <a:off x="217212" y="133350"/>
            <a:ext cx="346900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8. Paging</a:t>
            </a:r>
            <a:endParaRPr sz="2400">
              <a:solidFill>
                <a:schemeClr val="dk1"/>
              </a:solidFill>
              <a:latin typeface="Arial"/>
              <a:ea typeface="Arial"/>
              <a:cs typeface="Arial"/>
              <a:sym typeface="Arial"/>
            </a:endParaRPr>
          </a:p>
        </p:txBody>
      </p:sp>
      <p:sp>
        <p:nvSpPr>
          <p:cNvPr id="771" name="Google Shape;771;p62"/>
          <p:cNvSpPr txBox="1"/>
          <p:nvPr>
            <p:ph idx="11" type="ftr"/>
          </p:nvPr>
        </p:nvSpPr>
        <p:spPr>
          <a:xfrm>
            <a:off x="2362200" y="4989233"/>
            <a:ext cx="50577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772" name="Google Shape;772;p62"/>
          <p:cNvSpPr txBox="1"/>
          <p:nvPr>
            <p:ph idx="12" type="sldNum"/>
          </p:nvPr>
        </p:nvSpPr>
        <p:spPr>
          <a:xfrm>
            <a:off x="8905930" y="4989612"/>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773" name="Google Shape;773;p62"/>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774" name="Google Shape;774;p62"/>
          <p:cNvSpPr txBox="1"/>
          <p:nvPr/>
        </p:nvSpPr>
        <p:spPr>
          <a:xfrm>
            <a:off x="152400" y="757591"/>
            <a:ext cx="8686800"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Paging library helps you load and display pages of data from a larger dataset from local storage or over network. This approach allows your app to use both network bandwidth and system resources more efficiently. The components of the Paging library are designed to fit into the recommended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Android app architecture</a:t>
            </a:r>
            <a:r>
              <a:rPr lang="en-US" sz="1800">
                <a:solidFill>
                  <a:schemeClr val="dk1"/>
                </a:solidFill>
                <a:latin typeface="Calibri"/>
                <a:ea typeface="Calibri"/>
                <a:cs typeface="Calibri"/>
                <a:sym typeface="Calibri"/>
              </a:rPr>
              <a:t>, integrate cleanly with other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Jetpack</a:t>
            </a:r>
            <a:r>
              <a:rPr lang="en-US" sz="1800">
                <a:solidFill>
                  <a:schemeClr val="dk1"/>
                </a:solidFill>
                <a:latin typeface="Calibri"/>
                <a:ea typeface="Calibri"/>
                <a:cs typeface="Calibri"/>
                <a:sym typeface="Calibri"/>
              </a:rPr>
              <a:t> components, and provide first-class Kotlin support.</a:t>
            </a:r>
            <a:endParaRPr/>
          </a:p>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Calibri"/>
                <a:ea typeface="Calibri"/>
                <a:cs typeface="Calibri"/>
                <a:sym typeface="Calibri"/>
              </a:rPr>
              <a:t>Benefits of using the Paging library</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In-memory caching for your paged data. This ensures that your app uses system resources efficiently while working with paged data.</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Built-in request deduplication, ensuring that your app uses network bandwidth and system resources efficiently</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Configurable RecyclerView adapters that automatically request data as the user scrolls toward the end of the loaded data.</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First-class support for Kotlin coroutines and Flow, as well as LiveData and RxJava.</a:t>
            </a:r>
            <a:endParaRPr/>
          </a:p>
          <a:p>
            <a:pPr indent="-285750" lvl="1" marL="7429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Built-in support for error handling, including refresh and retry capabilities.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3"/>
          <p:cNvSpPr txBox="1"/>
          <p:nvPr/>
        </p:nvSpPr>
        <p:spPr>
          <a:xfrm>
            <a:off x="114300" y="666750"/>
            <a:ext cx="8077200"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Paging library integrates directly into the recommended Android app architecture. The library's components operate in three layers of your app:</a:t>
            </a:r>
            <a:endParaRPr sz="1800">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repository layer</a:t>
            </a:r>
            <a:endParaRPr/>
          </a:p>
          <a:p>
            <a:pPr indent="-342900" lvl="1" marL="80010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ViewModel layer</a:t>
            </a:r>
            <a:endParaRPr/>
          </a:p>
          <a:p>
            <a:pPr indent="-342900" lvl="1" marL="80010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UI layer</a:t>
            </a:r>
            <a:endParaRPr/>
          </a:p>
        </p:txBody>
      </p:sp>
      <p:pic>
        <p:nvPicPr>
          <p:cNvPr id="781" name="Google Shape;781;p63"/>
          <p:cNvPicPr preferRelativeResize="0"/>
          <p:nvPr/>
        </p:nvPicPr>
        <p:blipFill rotWithShape="1">
          <a:blip r:embed="rId3">
            <a:alphaModFix/>
          </a:blip>
          <a:srcRect b="0" l="0" r="0" t="0"/>
          <a:stretch/>
        </p:blipFill>
        <p:spPr>
          <a:xfrm>
            <a:off x="609600" y="2495550"/>
            <a:ext cx="7983604" cy="2212510"/>
          </a:xfrm>
          <a:prstGeom prst="rect">
            <a:avLst/>
          </a:prstGeom>
          <a:noFill/>
          <a:ln>
            <a:noFill/>
          </a:ln>
        </p:spPr>
      </p:pic>
      <p:sp>
        <p:nvSpPr>
          <p:cNvPr id="782" name="Google Shape;782;p63"/>
          <p:cNvSpPr txBox="1"/>
          <p:nvPr/>
        </p:nvSpPr>
        <p:spPr>
          <a:xfrm>
            <a:off x="217212" y="133350"/>
            <a:ext cx="3468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Library Architecture</a:t>
            </a:r>
            <a:endParaRPr sz="2400">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4"/>
          <p:cNvSpPr txBox="1"/>
          <p:nvPr/>
        </p:nvSpPr>
        <p:spPr>
          <a:xfrm>
            <a:off x="217212" y="133350"/>
            <a:ext cx="346900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PagingSource</a:t>
            </a:r>
            <a:endParaRPr sz="2400">
              <a:solidFill>
                <a:schemeClr val="dk1"/>
              </a:solidFill>
              <a:latin typeface="Arial"/>
              <a:ea typeface="Arial"/>
              <a:cs typeface="Arial"/>
              <a:sym typeface="Arial"/>
            </a:endParaRPr>
          </a:p>
        </p:txBody>
      </p:sp>
      <p:sp>
        <p:nvSpPr>
          <p:cNvPr id="789" name="Google Shape;789;p64"/>
          <p:cNvSpPr txBox="1"/>
          <p:nvPr/>
        </p:nvSpPr>
        <p:spPr>
          <a:xfrm>
            <a:off x="0" y="590550"/>
            <a:ext cx="4978229" cy="1477328"/>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PagingSource object defines a source of data and how to retrieve data from that source. A PagingSource object can load data from any single source, including network sources and local databases</a:t>
            </a:r>
            <a:endParaRPr/>
          </a:p>
        </p:txBody>
      </p:sp>
      <p:pic>
        <p:nvPicPr>
          <p:cNvPr id="790" name="Google Shape;790;p64"/>
          <p:cNvPicPr preferRelativeResize="0"/>
          <p:nvPr/>
        </p:nvPicPr>
        <p:blipFill rotWithShape="1">
          <a:blip r:embed="rId3">
            <a:alphaModFix/>
          </a:blip>
          <a:srcRect b="0" l="0" r="0" t="0"/>
          <a:stretch/>
        </p:blipFill>
        <p:spPr>
          <a:xfrm>
            <a:off x="4978229" y="666750"/>
            <a:ext cx="4165771" cy="3429000"/>
          </a:xfrm>
          <a:prstGeom prst="rect">
            <a:avLst/>
          </a:prstGeom>
          <a:noFill/>
          <a:ln>
            <a:noFill/>
          </a:ln>
        </p:spPr>
      </p:pic>
      <p:pic>
        <p:nvPicPr>
          <p:cNvPr id="791" name="Google Shape;791;p64"/>
          <p:cNvPicPr preferRelativeResize="0"/>
          <p:nvPr/>
        </p:nvPicPr>
        <p:blipFill rotWithShape="1">
          <a:blip r:embed="rId4">
            <a:alphaModFix/>
          </a:blip>
          <a:srcRect b="0" l="0" r="0" t="0"/>
          <a:stretch/>
        </p:blipFill>
        <p:spPr>
          <a:xfrm>
            <a:off x="2920999" y="1746811"/>
            <a:ext cx="1905000" cy="2631907"/>
          </a:xfrm>
          <a:prstGeom prst="rect">
            <a:avLst/>
          </a:prstGeom>
          <a:noFill/>
          <a:ln>
            <a:noFill/>
          </a:ln>
        </p:spPr>
      </p:pic>
      <p:sp>
        <p:nvSpPr>
          <p:cNvPr id="792" name="Google Shape;792;p64"/>
          <p:cNvSpPr txBox="1"/>
          <p:nvPr/>
        </p:nvSpPr>
        <p:spPr>
          <a:xfrm>
            <a:off x="0" y="2115300"/>
            <a:ext cx="2819400"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An instance of a PagingSource is used to load pages of data for an instance of PagingData.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5"/>
          <p:cNvSpPr txBox="1"/>
          <p:nvPr/>
        </p:nvSpPr>
        <p:spPr>
          <a:xfrm>
            <a:off x="217212" y="133350"/>
            <a:ext cx="346900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Remote Mediator</a:t>
            </a:r>
            <a:endParaRPr sz="2400">
              <a:solidFill>
                <a:schemeClr val="dk1"/>
              </a:solidFill>
              <a:latin typeface="Arial"/>
              <a:ea typeface="Arial"/>
              <a:cs typeface="Arial"/>
              <a:sym typeface="Arial"/>
            </a:endParaRPr>
          </a:p>
        </p:txBody>
      </p:sp>
      <p:sp>
        <p:nvSpPr>
          <p:cNvPr id="799" name="Google Shape;799;p65"/>
          <p:cNvSpPr txBox="1"/>
          <p:nvPr/>
        </p:nvSpPr>
        <p:spPr>
          <a:xfrm>
            <a:off x="217212" y="742950"/>
            <a:ext cx="86981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RemoteMediator object handles paging from a layered data source, such as a network data source with a local database cache</a:t>
            </a:r>
            <a:endParaRPr/>
          </a:p>
        </p:txBody>
      </p:sp>
      <p:pic>
        <p:nvPicPr>
          <p:cNvPr id="800" name="Google Shape;800;p65"/>
          <p:cNvPicPr preferRelativeResize="0"/>
          <p:nvPr/>
        </p:nvPicPr>
        <p:blipFill rotWithShape="1">
          <a:blip r:embed="rId3">
            <a:alphaModFix/>
          </a:blip>
          <a:srcRect b="0" l="0" r="0" t="0"/>
          <a:stretch/>
        </p:blipFill>
        <p:spPr>
          <a:xfrm>
            <a:off x="381000" y="1733550"/>
            <a:ext cx="4007850" cy="2976562"/>
          </a:xfrm>
          <a:prstGeom prst="rect">
            <a:avLst/>
          </a:prstGeom>
          <a:noFill/>
          <a:ln>
            <a:noFill/>
          </a:ln>
        </p:spPr>
      </p:pic>
      <p:pic>
        <p:nvPicPr>
          <p:cNvPr id="801" name="Google Shape;801;p65"/>
          <p:cNvPicPr preferRelativeResize="0"/>
          <p:nvPr/>
        </p:nvPicPr>
        <p:blipFill rotWithShape="1">
          <a:blip r:embed="rId4">
            <a:alphaModFix/>
          </a:blip>
          <a:srcRect b="0" l="0" r="0" t="0"/>
          <a:stretch/>
        </p:blipFill>
        <p:spPr>
          <a:xfrm>
            <a:off x="5105400" y="1200150"/>
            <a:ext cx="2664272" cy="387394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6"/>
          <p:cNvSpPr txBox="1"/>
          <p:nvPr/>
        </p:nvSpPr>
        <p:spPr>
          <a:xfrm>
            <a:off x="217212" y="133350"/>
            <a:ext cx="346900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Pager</a:t>
            </a:r>
            <a:endParaRPr sz="2400">
              <a:solidFill>
                <a:schemeClr val="dk1"/>
              </a:solidFill>
              <a:latin typeface="Arial"/>
              <a:ea typeface="Arial"/>
              <a:cs typeface="Arial"/>
              <a:sym typeface="Arial"/>
            </a:endParaRPr>
          </a:p>
        </p:txBody>
      </p:sp>
      <p:sp>
        <p:nvSpPr>
          <p:cNvPr id="808" name="Google Shape;808;p66"/>
          <p:cNvSpPr txBox="1"/>
          <p:nvPr/>
        </p:nvSpPr>
        <p:spPr>
          <a:xfrm>
            <a:off x="76200" y="742950"/>
            <a:ext cx="88392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Pager component provides a public API for constructing instances of PagingData that are exposed in reactive streams, based on a PagingSource object and a PagingConfig configuration object.</a:t>
            </a:r>
            <a:endParaRPr/>
          </a:p>
        </p:txBody>
      </p:sp>
      <p:pic>
        <p:nvPicPr>
          <p:cNvPr id="809" name="Google Shape;809;p66"/>
          <p:cNvPicPr preferRelativeResize="0"/>
          <p:nvPr/>
        </p:nvPicPr>
        <p:blipFill rotWithShape="1">
          <a:blip r:embed="rId3">
            <a:alphaModFix/>
          </a:blip>
          <a:srcRect b="0" l="0" r="0" t="0"/>
          <a:stretch/>
        </p:blipFill>
        <p:spPr>
          <a:xfrm>
            <a:off x="1800693" y="3028950"/>
            <a:ext cx="6410325" cy="1619250"/>
          </a:xfrm>
          <a:prstGeom prst="rect">
            <a:avLst/>
          </a:prstGeom>
          <a:noFill/>
          <a:ln>
            <a:noFill/>
          </a:ln>
        </p:spPr>
      </p:pic>
      <p:pic>
        <p:nvPicPr>
          <p:cNvPr id="810" name="Google Shape;810;p66"/>
          <p:cNvPicPr preferRelativeResize="0"/>
          <p:nvPr/>
        </p:nvPicPr>
        <p:blipFill rotWithShape="1">
          <a:blip r:embed="rId4">
            <a:alphaModFix/>
          </a:blip>
          <a:srcRect b="0" l="0" r="0" t="0"/>
          <a:stretch/>
        </p:blipFill>
        <p:spPr>
          <a:xfrm>
            <a:off x="217212" y="1809680"/>
            <a:ext cx="3701716" cy="601951"/>
          </a:xfrm>
          <a:prstGeom prst="rect">
            <a:avLst/>
          </a:prstGeom>
          <a:noFill/>
          <a:ln>
            <a:noFill/>
          </a:ln>
        </p:spPr>
      </p:pic>
      <p:sp>
        <p:nvSpPr>
          <p:cNvPr id="811" name="Google Shape;811;p66"/>
          <p:cNvSpPr txBox="1"/>
          <p:nvPr/>
        </p:nvSpPr>
        <p:spPr>
          <a:xfrm>
            <a:off x="304801" y="2454523"/>
            <a:ext cx="3614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Pager for network data source</a:t>
            </a:r>
            <a:endParaRPr sz="1800">
              <a:solidFill>
                <a:schemeClr val="dk1"/>
              </a:solidFill>
              <a:latin typeface="Calibri"/>
              <a:ea typeface="Calibri"/>
              <a:cs typeface="Calibri"/>
              <a:sym typeface="Calibri"/>
            </a:endParaRPr>
          </a:p>
        </p:txBody>
      </p:sp>
      <p:pic>
        <p:nvPicPr>
          <p:cNvPr id="812" name="Google Shape;812;p66"/>
          <p:cNvPicPr preferRelativeResize="0"/>
          <p:nvPr/>
        </p:nvPicPr>
        <p:blipFill rotWithShape="1">
          <a:blip r:embed="rId5">
            <a:alphaModFix/>
          </a:blip>
          <a:srcRect b="0" l="0" r="0" t="0"/>
          <a:stretch/>
        </p:blipFill>
        <p:spPr>
          <a:xfrm>
            <a:off x="4343399" y="1792088"/>
            <a:ext cx="3835535" cy="619543"/>
          </a:xfrm>
          <a:prstGeom prst="rect">
            <a:avLst/>
          </a:prstGeom>
          <a:noFill/>
          <a:ln>
            <a:noFill/>
          </a:ln>
        </p:spPr>
      </p:pic>
      <p:sp>
        <p:nvSpPr>
          <p:cNvPr id="813" name="Google Shape;813;p66"/>
          <p:cNvSpPr txBox="1"/>
          <p:nvPr/>
        </p:nvSpPr>
        <p:spPr>
          <a:xfrm>
            <a:off x="4319336" y="2479589"/>
            <a:ext cx="3614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Pager for local data source(DB)</a:t>
            </a:r>
            <a:endParaRPr sz="1800">
              <a:solidFill>
                <a:schemeClr val="dk1"/>
              </a:solidFill>
              <a:latin typeface="Calibri"/>
              <a:ea typeface="Calibri"/>
              <a:cs typeface="Calibri"/>
              <a:sym typeface="Calibri"/>
            </a:endParaRPr>
          </a:p>
        </p:txBody>
      </p:sp>
      <p:sp>
        <p:nvSpPr>
          <p:cNvPr id="814" name="Google Shape;814;p66"/>
          <p:cNvSpPr txBox="1"/>
          <p:nvPr/>
        </p:nvSpPr>
        <p:spPr>
          <a:xfrm>
            <a:off x="1800692" y="4668629"/>
            <a:ext cx="69623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Pager for remote mediator(load from network and saved to database)</a:t>
            </a:r>
            <a:endParaRPr sz="1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7"/>
          <p:cNvSpPr txBox="1"/>
          <p:nvPr/>
        </p:nvSpPr>
        <p:spPr>
          <a:xfrm>
            <a:off x="217212" y="133350"/>
            <a:ext cx="346900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PagingDataAdapter</a:t>
            </a:r>
            <a:endParaRPr sz="2400">
              <a:solidFill>
                <a:schemeClr val="dk1"/>
              </a:solidFill>
              <a:latin typeface="Arial"/>
              <a:ea typeface="Arial"/>
              <a:cs typeface="Arial"/>
              <a:sym typeface="Arial"/>
            </a:endParaRPr>
          </a:p>
        </p:txBody>
      </p:sp>
      <p:sp>
        <p:nvSpPr>
          <p:cNvPr id="821" name="Google Shape;821;p67"/>
          <p:cNvSpPr txBox="1"/>
          <p:nvPr/>
        </p:nvSpPr>
        <p:spPr>
          <a:xfrm>
            <a:off x="28074" y="819150"/>
            <a:ext cx="862198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 primary Paging library component in the UI layer is PagingDataAdapter, a RecyclerView adapter that handles paginated data</a:t>
            </a:r>
            <a:endParaRPr/>
          </a:p>
        </p:txBody>
      </p:sp>
      <p:pic>
        <p:nvPicPr>
          <p:cNvPr id="822" name="Google Shape;822;p67"/>
          <p:cNvPicPr preferRelativeResize="0"/>
          <p:nvPr/>
        </p:nvPicPr>
        <p:blipFill rotWithShape="1">
          <a:blip r:embed="rId3">
            <a:alphaModFix/>
          </a:blip>
          <a:srcRect b="0" l="0" r="0" t="0"/>
          <a:stretch/>
        </p:blipFill>
        <p:spPr>
          <a:xfrm>
            <a:off x="914400" y="1581151"/>
            <a:ext cx="4800600" cy="2557650"/>
          </a:xfrm>
          <a:prstGeom prst="rect">
            <a:avLst/>
          </a:prstGeom>
          <a:noFill/>
          <a:ln>
            <a:noFill/>
          </a:ln>
        </p:spPr>
      </p:pic>
      <p:pic>
        <p:nvPicPr>
          <p:cNvPr id="823" name="Google Shape;823;p67"/>
          <p:cNvPicPr preferRelativeResize="0"/>
          <p:nvPr/>
        </p:nvPicPr>
        <p:blipFill rotWithShape="1">
          <a:blip r:embed="rId4">
            <a:alphaModFix/>
          </a:blip>
          <a:srcRect b="0" l="0" r="0" t="0"/>
          <a:stretch/>
        </p:blipFill>
        <p:spPr>
          <a:xfrm>
            <a:off x="902368" y="4302008"/>
            <a:ext cx="3805238" cy="84149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8"/>
          <p:cNvSpPr txBox="1"/>
          <p:nvPr/>
        </p:nvSpPr>
        <p:spPr>
          <a:xfrm>
            <a:off x="7862316" y="4827373"/>
            <a:ext cx="977265" cy="179705"/>
          </a:xfrm>
          <a:prstGeom prst="rect">
            <a:avLst/>
          </a:prstGeom>
          <a:noFill/>
          <a:ln>
            <a:noFill/>
          </a:ln>
        </p:spPr>
        <p:txBody>
          <a:bodyPr anchorCtr="0" anchor="t" bIns="0" lIns="0" spcFirstLastPara="1" rIns="0" wrap="square" tIns="40625">
            <a:spAutoFit/>
          </a:bodyPr>
          <a:lstStyle/>
          <a:p>
            <a:pPr indent="0" lvl="0" marL="0" marR="0" rtl="0" algn="l">
              <a:lnSpc>
                <a:spcPct val="100000"/>
              </a:lnSpc>
              <a:spcBef>
                <a:spcPts val="0"/>
              </a:spcBef>
              <a:spcAft>
                <a:spcPts val="0"/>
              </a:spcAft>
              <a:buNone/>
            </a:pPr>
            <a:r>
              <a:rPr lang="en-US" sz="900">
                <a:solidFill>
                  <a:srgbClr val="FFFFFF"/>
                </a:solidFill>
                <a:latin typeface="Arial"/>
                <a:ea typeface="Arial"/>
                <a:cs typeface="Arial"/>
                <a:sym typeface="Arial"/>
              </a:rPr>
              <a:t>Confidential	</a:t>
            </a:r>
            <a:r>
              <a:rPr baseline="30000" lang="en-US" sz="1125">
                <a:solidFill>
                  <a:srgbClr val="445369"/>
                </a:solidFill>
                <a:latin typeface="Arial"/>
                <a:ea typeface="Arial"/>
                <a:cs typeface="Arial"/>
                <a:sym typeface="Arial"/>
              </a:rPr>
              <a:t>5</a:t>
            </a:r>
            <a:endParaRPr baseline="30000" sz="1125">
              <a:solidFill>
                <a:schemeClr val="dk1"/>
              </a:solidFill>
              <a:latin typeface="Arial"/>
              <a:ea typeface="Arial"/>
              <a:cs typeface="Arial"/>
              <a:sym typeface="Arial"/>
            </a:endParaRPr>
          </a:p>
        </p:txBody>
      </p:sp>
      <p:sp>
        <p:nvSpPr>
          <p:cNvPr id="829" name="Google Shape;829;p68"/>
          <p:cNvSpPr/>
          <p:nvPr/>
        </p:nvSpPr>
        <p:spPr>
          <a:xfrm>
            <a:off x="8321040" y="205676"/>
            <a:ext cx="490727" cy="360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68"/>
          <p:cNvSpPr/>
          <p:nvPr/>
        </p:nvSpPr>
        <p:spPr>
          <a:xfrm>
            <a:off x="0" y="1522"/>
            <a:ext cx="1424940" cy="51419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31" name="Google Shape;831;p68"/>
          <p:cNvGrpSpPr/>
          <p:nvPr/>
        </p:nvGrpSpPr>
        <p:grpSpPr>
          <a:xfrm>
            <a:off x="1523" y="0"/>
            <a:ext cx="9142475" cy="5143498"/>
            <a:chOff x="1523" y="0"/>
            <a:chExt cx="9142475" cy="5143498"/>
          </a:xfrm>
        </p:grpSpPr>
        <p:sp>
          <p:nvSpPr>
            <p:cNvPr id="832" name="Google Shape;832;p68"/>
            <p:cNvSpPr/>
            <p:nvPr/>
          </p:nvSpPr>
          <p:spPr>
            <a:xfrm>
              <a:off x="3086099" y="0"/>
              <a:ext cx="6057899" cy="514349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68"/>
            <p:cNvSpPr/>
            <p:nvPr/>
          </p:nvSpPr>
          <p:spPr>
            <a:xfrm>
              <a:off x="1524" y="1523"/>
              <a:ext cx="9140952" cy="51419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68"/>
            <p:cNvSpPr/>
            <p:nvPr/>
          </p:nvSpPr>
          <p:spPr>
            <a:xfrm>
              <a:off x="1523" y="0"/>
              <a:ext cx="5724525" cy="5142230"/>
            </a:xfrm>
            <a:custGeom>
              <a:rect b="b" l="l" r="r" t="t"/>
              <a:pathLst>
                <a:path extrusionOk="0" h="5142230" w="5724525">
                  <a:moveTo>
                    <a:pt x="3122694" y="0"/>
                  </a:moveTo>
                  <a:lnTo>
                    <a:pt x="0" y="0"/>
                  </a:lnTo>
                  <a:lnTo>
                    <a:pt x="0" y="5141975"/>
                  </a:lnTo>
                  <a:lnTo>
                    <a:pt x="5724144" y="5141975"/>
                  </a:lnTo>
                  <a:lnTo>
                    <a:pt x="3122694" y="0"/>
                  </a:lnTo>
                  <a:close/>
                </a:path>
              </a:pathLst>
            </a:custGeom>
            <a:solidFill>
              <a:srgbClr val="1885AE">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5" name="Google Shape;835;p68"/>
          <p:cNvSpPr txBox="1"/>
          <p:nvPr>
            <p:ph type="title"/>
          </p:nvPr>
        </p:nvSpPr>
        <p:spPr>
          <a:xfrm>
            <a:off x="699218" y="3364678"/>
            <a:ext cx="3967479" cy="763735"/>
          </a:xfrm>
          <a:prstGeom prst="rect">
            <a:avLst/>
          </a:prstGeom>
          <a:noFill/>
          <a:ln>
            <a:noFill/>
          </a:ln>
        </p:spPr>
        <p:txBody>
          <a:bodyPr anchorCtr="0" anchor="t" bIns="0" lIns="0" spcFirstLastPara="1" rIns="0" wrap="square" tIns="164450">
            <a:spAutoFit/>
          </a:bodyPr>
          <a:lstStyle/>
          <a:p>
            <a:pPr indent="0" lvl="0" marL="12700" marR="5080" rtl="0" algn="l">
              <a:lnSpc>
                <a:spcPct val="124249"/>
              </a:lnSpc>
              <a:spcBef>
                <a:spcPts val="0"/>
              </a:spcBef>
              <a:spcAft>
                <a:spcPts val="0"/>
              </a:spcAft>
              <a:buNone/>
            </a:pPr>
            <a:r>
              <a:rPr lang="en-US" sz="4000">
                <a:solidFill>
                  <a:srgbClr val="FFFFFF"/>
                </a:solidFill>
              </a:rPr>
              <a:t>Room database</a:t>
            </a:r>
            <a:endParaRPr sz="4000"/>
          </a:p>
        </p:txBody>
      </p:sp>
      <p:grpSp>
        <p:nvGrpSpPr>
          <p:cNvPr id="836" name="Google Shape;836;p68"/>
          <p:cNvGrpSpPr/>
          <p:nvPr/>
        </p:nvGrpSpPr>
        <p:grpSpPr>
          <a:xfrm>
            <a:off x="381000" y="2647950"/>
            <a:ext cx="1845564" cy="1676400"/>
            <a:chOff x="498348" y="2528316"/>
            <a:chExt cx="1845564" cy="1676400"/>
          </a:xfrm>
        </p:grpSpPr>
        <p:sp>
          <p:nvSpPr>
            <p:cNvPr id="837" name="Google Shape;837;p68"/>
            <p:cNvSpPr/>
            <p:nvPr/>
          </p:nvSpPr>
          <p:spPr>
            <a:xfrm>
              <a:off x="498348" y="3099816"/>
              <a:ext cx="62865" cy="1104900"/>
            </a:xfrm>
            <a:custGeom>
              <a:rect b="b" l="l" r="r" t="t"/>
              <a:pathLst>
                <a:path extrusionOk="0" h="1104900" w="62865">
                  <a:moveTo>
                    <a:pt x="62484" y="0"/>
                  </a:moveTo>
                  <a:lnTo>
                    <a:pt x="0" y="0"/>
                  </a:lnTo>
                  <a:lnTo>
                    <a:pt x="0" y="1104900"/>
                  </a:lnTo>
                  <a:lnTo>
                    <a:pt x="62484" y="1104900"/>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68"/>
            <p:cNvSpPr/>
            <p:nvPr/>
          </p:nvSpPr>
          <p:spPr>
            <a:xfrm>
              <a:off x="498348" y="2598420"/>
              <a:ext cx="615696" cy="4523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68"/>
            <p:cNvSpPr/>
            <p:nvPr/>
          </p:nvSpPr>
          <p:spPr>
            <a:xfrm>
              <a:off x="1211580" y="2583180"/>
              <a:ext cx="0" cy="402590"/>
            </a:xfrm>
            <a:custGeom>
              <a:rect b="b" l="l" r="r" t="t"/>
              <a:pathLst>
                <a:path extrusionOk="0" h="402589" w="120000">
                  <a:moveTo>
                    <a:pt x="0" y="0"/>
                  </a:moveTo>
                  <a:lnTo>
                    <a:pt x="0" y="40220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68"/>
            <p:cNvSpPr/>
            <p:nvPr/>
          </p:nvSpPr>
          <p:spPr>
            <a:xfrm>
              <a:off x="1164336" y="2528316"/>
              <a:ext cx="1179576" cy="4907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9"/>
          <p:cNvSpPr txBox="1"/>
          <p:nvPr>
            <p:ph type="title"/>
          </p:nvPr>
        </p:nvSpPr>
        <p:spPr>
          <a:xfrm>
            <a:off x="357327" y="77851"/>
            <a:ext cx="6508115" cy="4679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900">
                <a:solidFill>
                  <a:srgbClr val="FFFFFF"/>
                </a:solidFill>
              </a:rPr>
              <a:t>#1. How to save data in android app?</a:t>
            </a:r>
            <a:endParaRPr sz="2900"/>
          </a:p>
        </p:txBody>
      </p:sp>
      <p:sp>
        <p:nvSpPr>
          <p:cNvPr id="846" name="Google Shape;846;p69"/>
          <p:cNvSpPr txBox="1"/>
          <p:nvPr/>
        </p:nvSpPr>
        <p:spPr>
          <a:xfrm>
            <a:off x="375615" y="1168146"/>
            <a:ext cx="5203825" cy="848994"/>
          </a:xfrm>
          <a:prstGeom prst="rect">
            <a:avLst/>
          </a:prstGeom>
          <a:noFill/>
          <a:ln>
            <a:noFill/>
          </a:ln>
        </p:spPr>
        <p:txBody>
          <a:bodyPr anchorCtr="0" anchor="t" bIns="0" lIns="0" spcFirstLastPara="1" rIns="0" wrap="square" tIns="12700">
            <a:spAutoFit/>
          </a:bodyPr>
          <a:lstStyle/>
          <a:p>
            <a:pPr indent="-215265" lvl="0" marL="227329" marR="0" rtl="0" algn="l">
              <a:lnSpc>
                <a:spcPct val="100000"/>
              </a:lnSpc>
              <a:spcBef>
                <a:spcPts val="0"/>
              </a:spcBef>
              <a:spcAft>
                <a:spcPts val="0"/>
              </a:spcAft>
              <a:buClr>
                <a:srgbClr val="001F5F"/>
              </a:buClr>
              <a:buSzPts val="1800"/>
              <a:buFont typeface="Arial"/>
              <a:buChar char="•"/>
            </a:pPr>
            <a:r>
              <a:rPr lang="en-US" sz="1800">
                <a:solidFill>
                  <a:srgbClr val="001F5F"/>
                </a:solidFill>
                <a:latin typeface="Times New Roman"/>
                <a:ea typeface="Times New Roman"/>
                <a:cs typeface="Times New Roman"/>
                <a:sym typeface="Times New Roman"/>
              </a:rPr>
              <a:t>Internal Storage (File, Database, Shared Prefereneces)</a:t>
            </a:r>
            <a:endParaRPr sz="18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1F5F"/>
              </a:buClr>
              <a:buSzPts val="1850"/>
              <a:buFont typeface="Arial"/>
              <a:buNone/>
            </a:pPr>
            <a:r>
              <a:t/>
            </a:r>
            <a:endParaRPr sz="1850">
              <a:solidFill>
                <a:schemeClr val="dk1"/>
              </a:solidFill>
              <a:latin typeface="Times New Roman"/>
              <a:ea typeface="Times New Roman"/>
              <a:cs typeface="Times New Roman"/>
              <a:sym typeface="Times New Roman"/>
            </a:endParaRPr>
          </a:p>
          <a:p>
            <a:pPr indent="-215265" lvl="0" marL="227329" marR="0" rtl="0" algn="l">
              <a:lnSpc>
                <a:spcPct val="100000"/>
              </a:lnSpc>
              <a:spcBef>
                <a:spcPts val="5"/>
              </a:spcBef>
              <a:spcAft>
                <a:spcPts val="0"/>
              </a:spcAft>
              <a:buClr>
                <a:srgbClr val="001F5F"/>
              </a:buClr>
              <a:buSzPts val="1800"/>
              <a:buFont typeface="Arial"/>
              <a:buChar char="•"/>
            </a:pPr>
            <a:r>
              <a:rPr lang="en-US" sz="1800">
                <a:solidFill>
                  <a:srgbClr val="001F5F"/>
                </a:solidFill>
                <a:latin typeface="Times New Roman"/>
                <a:ea typeface="Times New Roman"/>
                <a:cs typeface="Times New Roman"/>
                <a:sym typeface="Times New Roman"/>
              </a:rPr>
              <a:t>External Storage (File)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nvSpPr>
        <p:spPr>
          <a:xfrm>
            <a:off x="357327" y="118998"/>
            <a:ext cx="346900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ViewModel lifecycles</a:t>
            </a:r>
            <a:endParaRPr sz="2400">
              <a:solidFill>
                <a:schemeClr val="dk1"/>
              </a:solidFill>
              <a:latin typeface="Arial"/>
              <a:ea typeface="Arial"/>
              <a:cs typeface="Arial"/>
              <a:sym typeface="Arial"/>
            </a:endParaRPr>
          </a:p>
        </p:txBody>
      </p:sp>
      <p:pic>
        <p:nvPicPr>
          <p:cNvPr id="139" name="Google Shape;139;p7"/>
          <p:cNvPicPr preferRelativeResize="0"/>
          <p:nvPr/>
        </p:nvPicPr>
        <p:blipFill rotWithShape="1">
          <a:blip r:embed="rId3">
            <a:alphaModFix/>
          </a:blip>
          <a:srcRect b="0" l="0" r="0" t="0"/>
          <a:stretch/>
        </p:blipFill>
        <p:spPr>
          <a:xfrm>
            <a:off x="5257800" y="700950"/>
            <a:ext cx="3886200" cy="4129088"/>
          </a:xfrm>
          <a:prstGeom prst="rect">
            <a:avLst/>
          </a:prstGeom>
          <a:noFill/>
          <a:ln>
            <a:noFill/>
          </a:ln>
        </p:spPr>
      </p:pic>
      <p:sp>
        <p:nvSpPr>
          <p:cNvPr id="140" name="Google Shape;140;p7"/>
          <p:cNvSpPr txBox="1"/>
          <p:nvPr/>
        </p:nvSpPr>
        <p:spPr>
          <a:xfrm>
            <a:off x="152401" y="819151"/>
            <a:ext cx="5181599" cy="2031325"/>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ViewModel objects are scoped to the Lifecycle passed to the ViewModelProvider when getting the ViewModel. The ViewModel remains in memory until the Lifecycle it's scoped to goes away permanently: in the case of an activity, when it finishes, while in the case of a fragment, when it's detached.</a:t>
            </a:r>
            <a:endParaRPr sz="1800">
              <a:solidFill>
                <a:schemeClr val="dk1"/>
              </a:solidFill>
              <a:latin typeface="Calibri"/>
              <a:ea typeface="Calibri"/>
              <a:cs typeface="Calibri"/>
              <a:sym typeface="Calibri"/>
            </a:endParaRPr>
          </a:p>
        </p:txBody>
      </p:sp>
      <p:sp>
        <p:nvSpPr>
          <p:cNvPr id="141" name="Google Shape;141;p7"/>
          <p:cNvSpPr txBox="1"/>
          <p:nvPr/>
        </p:nvSpPr>
        <p:spPr>
          <a:xfrm>
            <a:off x="152400" y="2765494"/>
            <a:ext cx="5257799" cy="2031325"/>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You usually request a ViewModel the first time the system calls an activity object's onCreate() method. The system may call onCreate() several times throughout the life of an activity, such as when a device screen is rotated. The ViewModel exists from when you first request a ViewModel until the activity is finished and destroyed.</a:t>
            </a:r>
            <a:endParaRPr sz="1800">
              <a:solidFill>
                <a:schemeClr val="dk1"/>
              </a:solidFill>
              <a:latin typeface="Calibri"/>
              <a:ea typeface="Calibri"/>
              <a:cs typeface="Calibri"/>
              <a:sym typeface="Calibri"/>
            </a:endParaRPr>
          </a:p>
        </p:txBody>
      </p:sp>
      <p:sp>
        <p:nvSpPr>
          <p:cNvPr id="142" name="Google Shape;142;p7"/>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143" name="Google Shape;143;p7"/>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44" name="Google Shape;144;p7"/>
          <p:cNvSpPr txBox="1"/>
          <p:nvPr>
            <p:ph idx="12" type="sldNum"/>
          </p:nvPr>
        </p:nvSpPr>
        <p:spPr>
          <a:xfrm>
            <a:off x="8983704" y="4965065"/>
            <a:ext cx="153670"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6</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0"/>
          <p:cNvSpPr txBox="1"/>
          <p:nvPr>
            <p:ph type="title"/>
          </p:nvPr>
        </p:nvSpPr>
        <p:spPr>
          <a:xfrm>
            <a:off x="357327" y="53467"/>
            <a:ext cx="5396230"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#2. What is room database?</a:t>
            </a:r>
            <a:endParaRPr sz="3200"/>
          </a:p>
        </p:txBody>
      </p:sp>
      <p:sp>
        <p:nvSpPr>
          <p:cNvPr id="852" name="Google Shape;852;p70"/>
          <p:cNvSpPr txBox="1"/>
          <p:nvPr/>
        </p:nvSpPr>
        <p:spPr>
          <a:xfrm>
            <a:off x="375615" y="1122426"/>
            <a:ext cx="7931150" cy="1121461"/>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800">
                <a:solidFill>
                  <a:srgbClr val="001F5F"/>
                </a:solidFill>
                <a:latin typeface="Calibri"/>
                <a:ea typeface="Calibri"/>
                <a:cs typeface="Calibri"/>
                <a:sym typeface="Calibri"/>
              </a:rPr>
              <a:t>Room database is developed and improved from SQLite. Room database simplifies coding and minimizes database</a:t>
            </a:r>
            <a:r>
              <a:rPr lang="en-US" sz="1800">
                <a:solidFill>
                  <a:schemeClr val="dk1"/>
                </a:solidFill>
                <a:latin typeface="Calibri"/>
                <a:ea typeface="Calibri"/>
                <a:cs typeface="Calibri"/>
                <a:sym typeface="Calibri"/>
              </a:rPr>
              <a:t> </a:t>
            </a:r>
            <a:r>
              <a:rPr lang="en-US" sz="1800">
                <a:solidFill>
                  <a:srgbClr val="001F5F"/>
                </a:solidFill>
                <a:latin typeface="Calibri"/>
                <a:ea typeface="Calibri"/>
                <a:cs typeface="Calibri"/>
                <a:sym typeface="Calibri"/>
              </a:rPr>
              <a:t>related operations.</a:t>
            </a:r>
            <a:endParaRPr sz="1800">
              <a:solidFill>
                <a:schemeClr val="dk1"/>
              </a:solidFill>
              <a:latin typeface="Calibri"/>
              <a:ea typeface="Calibri"/>
              <a:cs typeface="Calibri"/>
              <a:sym typeface="Calibri"/>
            </a:endParaRPr>
          </a:p>
          <a:p>
            <a:pPr indent="0" lvl="0" marL="0" marR="0" rtl="0" algn="l">
              <a:lnSpc>
                <a:spcPct val="100000"/>
              </a:lnSpc>
              <a:spcBef>
                <a:spcPts val="10"/>
              </a:spcBef>
              <a:spcAft>
                <a:spcPts val="0"/>
              </a:spcAft>
              <a:buNone/>
            </a:pPr>
            <a:r>
              <a:t/>
            </a:r>
            <a:endParaRPr sz="18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1800">
                <a:solidFill>
                  <a:srgbClr val="001F5F"/>
                </a:solidFill>
                <a:latin typeface="Calibri"/>
                <a:ea typeface="Calibri"/>
                <a:cs typeface="Calibri"/>
                <a:sym typeface="Calibri"/>
              </a:rPr>
              <a:t>Components: Database, DAO (Data Access Object) and Entity.</a:t>
            </a:r>
            <a:endParaRPr sz="18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1"/>
          <p:cNvSpPr txBox="1"/>
          <p:nvPr>
            <p:ph type="title"/>
          </p:nvPr>
        </p:nvSpPr>
        <p:spPr>
          <a:xfrm>
            <a:off x="357327" y="149478"/>
            <a:ext cx="6546215"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000">
                <a:solidFill>
                  <a:srgbClr val="FFFFFF"/>
                </a:solidFill>
              </a:rPr>
              <a:t>#3. Why should use Room Database to change SQLite</a:t>
            </a:r>
            <a:endParaRPr sz="2000"/>
          </a:p>
        </p:txBody>
      </p:sp>
      <p:sp>
        <p:nvSpPr>
          <p:cNvPr id="858" name="Google Shape;858;p71"/>
          <p:cNvSpPr txBox="1"/>
          <p:nvPr/>
        </p:nvSpPr>
        <p:spPr>
          <a:xfrm>
            <a:off x="375615" y="943508"/>
            <a:ext cx="8113395" cy="3326552"/>
          </a:xfrm>
          <a:prstGeom prst="rect">
            <a:avLst/>
          </a:prstGeom>
          <a:noFill/>
          <a:ln>
            <a:noFill/>
          </a:ln>
        </p:spPr>
        <p:txBody>
          <a:bodyPr anchorCtr="0" anchor="t" bIns="0" lIns="0" spcFirstLastPara="1" rIns="0" wrap="square" tIns="12700">
            <a:spAutoFit/>
          </a:bodyPr>
          <a:lstStyle/>
          <a:p>
            <a:pPr indent="-285750" lvl="0" marL="297814" marR="5080" rtl="0" algn="l">
              <a:lnSpc>
                <a:spcPct val="1496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 case of SQLite, There is no compile time verification of raw SQLite queries. But in Room there is SQL  validation at compile time.</a:t>
            </a:r>
            <a:endParaRPr sz="1800">
              <a:solidFill>
                <a:schemeClr val="dk1"/>
              </a:solidFill>
              <a:latin typeface="Calibri"/>
              <a:ea typeface="Calibri"/>
              <a:cs typeface="Calibri"/>
              <a:sym typeface="Calibri"/>
            </a:endParaRPr>
          </a:p>
          <a:p>
            <a:pPr indent="-285750" lvl="0" marL="297814" marR="5080" rtl="0" algn="l">
              <a:lnSpc>
                <a:spcPct val="149600"/>
              </a:lnSpc>
              <a:spcBef>
                <a:spcPts val="1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As your schema changes, you need to update the affected SQL queries manually. Room solves this  problem.</a:t>
            </a:r>
            <a:endParaRPr sz="1800">
              <a:solidFill>
                <a:schemeClr val="dk1"/>
              </a:solidFill>
              <a:latin typeface="Calibri"/>
              <a:ea typeface="Calibri"/>
              <a:cs typeface="Calibri"/>
              <a:sym typeface="Calibri"/>
            </a:endParaRPr>
          </a:p>
          <a:p>
            <a:pPr indent="-285750" lvl="0" marL="297814" marR="5080" rtl="0" algn="l">
              <a:lnSpc>
                <a:spcPct val="149600"/>
              </a:lnSpc>
              <a:spcBef>
                <a:spcPts val="1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You need to use lots of boilerplate code to convert between SQL queries and Data objects. But, Room maps our database objects to Data Object without boilerplate code.</a:t>
            </a:r>
            <a:endParaRPr sz="1800">
              <a:solidFill>
                <a:schemeClr val="dk1"/>
              </a:solidFill>
              <a:latin typeface="Calibri"/>
              <a:ea typeface="Calibri"/>
              <a:cs typeface="Calibri"/>
              <a:sym typeface="Calibri"/>
            </a:endParaRPr>
          </a:p>
          <a:p>
            <a:pPr indent="0" lvl="0" marL="227329" marR="0" rtl="0" algn="l">
              <a:lnSpc>
                <a:spcPct val="100000"/>
              </a:lnSpc>
              <a:spcBef>
                <a:spcPts val="800"/>
              </a:spcBef>
              <a:spcAft>
                <a:spcPts val="0"/>
              </a:spcAft>
              <a:buNone/>
            </a:pPr>
            <a:r>
              <a:rPr lang="en-US" sz="1800">
                <a:solidFill>
                  <a:schemeClr val="dk1"/>
                </a:solidFill>
                <a:latin typeface="Calibri"/>
                <a:ea typeface="Calibri"/>
                <a:cs typeface="Calibri"/>
                <a:sym typeface="Calibri"/>
              </a:rPr>
              <a:t>Room is built to work with LiveData for data observation, while SQLite does not.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2"/>
          <p:cNvSpPr txBox="1"/>
          <p:nvPr>
            <p:ph type="title"/>
          </p:nvPr>
        </p:nvSpPr>
        <p:spPr>
          <a:xfrm>
            <a:off x="357327" y="149478"/>
            <a:ext cx="6546215" cy="33083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2000">
                <a:solidFill>
                  <a:srgbClr val="FFFFFF"/>
                </a:solidFill>
              </a:rPr>
              <a:t>Room – Gradle config</a:t>
            </a:r>
            <a:endParaRPr sz="2000"/>
          </a:p>
        </p:txBody>
      </p:sp>
      <p:sp>
        <p:nvSpPr>
          <p:cNvPr id="864" name="Google Shape;864;p72"/>
          <p:cNvSpPr txBox="1"/>
          <p:nvPr/>
        </p:nvSpPr>
        <p:spPr>
          <a:xfrm>
            <a:off x="357327" y="742950"/>
            <a:ext cx="553720" cy="23241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50">
                <a:solidFill>
                  <a:srgbClr val="001F5F"/>
                </a:solidFill>
                <a:latin typeface="Arial"/>
                <a:ea typeface="Arial"/>
                <a:cs typeface="Arial"/>
                <a:sym typeface="Arial"/>
              </a:rPr>
              <a:t>Grade:</a:t>
            </a:r>
            <a:endParaRPr sz="1350">
              <a:solidFill>
                <a:schemeClr val="dk1"/>
              </a:solidFill>
              <a:latin typeface="Arial"/>
              <a:ea typeface="Arial"/>
              <a:cs typeface="Arial"/>
              <a:sym typeface="Arial"/>
            </a:endParaRPr>
          </a:p>
        </p:txBody>
      </p:sp>
      <p:pic>
        <p:nvPicPr>
          <p:cNvPr id="865" name="Google Shape;865;p72"/>
          <p:cNvPicPr preferRelativeResize="0"/>
          <p:nvPr/>
        </p:nvPicPr>
        <p:blipFill rotWithShape="1">
          <a:blip r:embed="rId3">
            <a:alphaModFix/>
          </a:blip>
          <a:srcRect b="0" l="0" r="0" t="0"/>
          <a:stretch/>
        </p:blipFill>
        <p:spPr>
          <a:xfrm>
            <a:off x="1447800" y="1047750"/>
            <a:ext cx="5757863" cy="374593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3"/>
          <p:cNvSpPr txBox="1"/>
          <p:nvPr>
            <p:ph type="title"/>
          </p:nvPr>
        </p:nvSpPr>
        <p:spPr>
          <a:xfrm>
            <a:off x="357327" y="53467"/>
            <a:ext cx="434657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#5. Room Architecture</a:t>
            </a:r>
            <a:endParaRPr sz="3200"/>
          </a:p>
        </p:txBody>
      </p:sp>
      <p:sp>
        <p:nvSpPr>
          <p:cNvPr id="871" name="Google Shape;871;p73"/>
          <p:cNvSpPr txBox="1"/>
          <p:nvPr/>
        </p:nvSpPr>
        <p:spPr>
          <a:xfrm>
            <a:off x="357327" y="813196"/>
            <a:ext cx="3281985" cy="9367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500">
                <a:solidFill>
                  <a:srgbClr val="001F5F"/>
                </a:solidFill>
                <a:latin typeface="Times New Roman"/>
                <a:ea typeface="Times New Roman"/>
                <a:cs typeface="Times New Roman"/>
                <a:sym typeface="Times New Roman"/>
              </a:rPr>
              <a:t>There are 3 major components in Room:</a:t>
            </a:r>
            <a:endParaRPr sz="1500">
              <a:solidFill>
                <a:schemeClr val="dk1"/>
              </a:solidFill>
              <a:latin typeface="Times New Roman"/>
              <a:ea typeface="Times New Roman"/>
              <a:cs typeface="Times New Roman"/>
              <a:sym typeface="Times New Roman"/>
            </a:endParaRPr>
          </a:p>
          <a:p>
            <a:pPr indent="-279400" lvl="0" marL="291465" marR="0" rtl="0" algn="l">
              <a:lnSpc>
                <a:spcPct val="100000"/>
              </a:lnSpc>
              <a:spcBef>
                <a:spcPts val="0"/>
              </a:spcBef>
              <a:spcAft>
                <a:spcPts val="0"/>
              </a:spcAft>
              <a:buClr>
                <a:srgbClr val="001F5F"/>
              </a:buClr>
              <a:buSzPts val="1500"/>
              <a:buFont typeface="Times New Roman"/>
              <a:buAutoNum type="arabicPeriod"/>
            </a:pPr>
            <a:r>
              <a:rPr lang="en-US" sz="1500">
                <a:solidFill>
                  <a:srgbClr val="001F5F"/>
                </a:solidFill>
                <a:latin typeface="Times New Roman"/>
                <a:ea typeface="Times New Roman"/>
                <a:cs typeface="Times New Roman"/>
                <a:sym typeface="Times New Roman"/>
              </a:rPr>
              <a:t>Database</a:t>
            </a:r>
            <a:endParaRPr sz="1500">
              <a:solidFill>
                <a:schemeClr val="dk1"/>
              </a:solidFill>
              <a:latin typeface="Times New Roman"/>
              <a:ea typeface="Times New Roman"/>
              <a:cs typeface="Times New Roman"/>
              <a:sym typeface="Times New Roman"/>
            </a:endParaRPr>
          </a:p>
          <a:p>
            <a:pPr indent="-279400" lvl="0" marL="291465" marR="0" rtl="0" algn="l">
              <a:lnSpc>
                <a:spcPct val="100000"/>
              </a:lnSpc>
              <a:spcBef>
                <a:spcPts val="0"/>
              </a:spcBef>
              <a:spcAft>
                <a:spcPts val="0"/>
              </a:spcAft>
              <a:buClr>
                <a:srgbClr val="001F5F"/>
              </a:buClr>
              <a:buSzPts val="1500"/>
              <a:buFont typeface="Times New Roman"/>
              <a:buAutoNum type="arabicPeriod"/>
            </a:pPr>
            <a:r>
              <a:rPr lang="en-US" sz="1500">
                <a:solidFill>
                  <a:srgbClr val="001F5F"/>
                </a:solidFill>
                <a:latin typeface="Times New Roman"/>
                <a:ea typeface="Times New Roman"/>
                <a:cs typeface="Times New Roman"/>
                <a:sym typeface="Times New Roman"/>
              </a:rPr>
              <a:t>Entity</a:t>
            </a:r>
            <a:endParaRPr sz="1500">
              <a:solidFill>
                <a:schemeClr val="dk1"/>
              </a:solidFill>
              <a:latin typeface="Times New Roman"/>
              <a:ea typeface="Times New Roman"/>
              <a:cs typeface="Times New Roman"/>
              <a:sym typeface="Times New Roman"/>
            </a:endParaRPr>
          </a:p>
          <a:p>
            <a:pPr indent="-279400" lvl="0" marL="291465" marR="0" rtl="0" algn="l">
              <a:lnSpc>
                <a:spcPct val="100000"/>
              </a:lnSpc>
              <a:spcBef>
                <a:spcPts val="0"/>
              </a:spcBef>
              <a:spcAft>
                <a:spcPts val="0"/>
              </a:spcAft>
              <a:buClr>
                <a:srgbClr val="001F5F"/>
              </a:buClr>
              <a:buSzPts val="1500"/>
              <a:buFont typeface="Times New Roman"/>
              <a:buAutoNum type="arabicPeriod"/>
            </a:pPr>
            <a:r>
              <a:rPr lang="en-US" sz="1500">
                <a:solidFill>
                  <a:srgbClr val="001F5F"/>
                </a:solidFill>
                <a:latin typeface="Times New Roman"/>
                <a:ea typeface="Times New Roman"/>
                <a:cs typeface="Times New Roman"/>
                <a:sym typeface="Times New Roman"/>
              </a:rPr>
              <a:t>DAO (Data Access Object)</a:t>
            </a:r>
            <a:endParaRPr sz="1500">
              <a:solidFill>
                <a:schemeClr val="dk1"/>
              </a:solidFill>
              <a:latin typeface="Times New Roman"/>
              <a:ea typeface="Times New Roman"/>
              <a:cs typeface="Times New Roman"/>
              <a:sym typeface="Times New Roman"/>
            </a:endParaRPr>
          </a:p>
        </p:txBody>
      </p:sp>
      <p:sp>
        <p:nvSpPr>
          <p:cNvPr id="872" name="Google Shape;872;p73"/>
          <p:cNvSpPr/>
          <p:nvPr/>
        </p:nvSpPr>
        <p:spPr>
          <a:xfrm>
            <a:off x="2057400" y="1885950"/>
            <a:ext cx="4827270" cy="297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4"/>
          <p:cNvSpPr txBox="1"/>
          <p:nvPr>
            <p:ph type="title"/>
          </p:nvPr>
        </p:nvSpPr>
        <p:spPr>
          <a:xfrm>
            <a:off x="357327" y="53467"/>
            <a:ext cx="71102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Room - Entity</a:t>
            </a:r>
            <a:endParaRPr sz="3200"/>
          </a:p>
        </p:txBody>
      </p:sp>
      <p:sp>
        <p:nvSpPr>
          <p:cNvPr id="878" name="Google Shape;878;p74"/>
          <p:cNvSpPr txBox="1"/>
          <p:nvPr/>
        </p:nvSpPr>
        <p:spPr>
          <a:xfrm>
            <a:off x="357326" y="819149"/>
            <a:ext cx="7796073" cy="221214"/>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50">
                <a:solidFill>
                  <a:srgbClr val="001F5F"/>
                </a:solidFill>
                <a:latin typeface="Times New Roman"/>
                <a:ea typeface="Times New Roman"/>
                <a:cs typeface="Times New Roman"/>
                <a:sym typeface="Times New Roman"/>
              </a:rPr>
              <a:t>Entity: Represents a table within the database. We use annotations to config database table</a:t>
            </a:r>
            <a:endParaRPr sz="1350">
              <a:solidFill>
                <a:schemeClr val="dk1"/>
              </a:solidFill>
              <a:latin typeface="Times New Roman"/>
              <a:ea typeface="Times New Roman"/>
              <a:cs typeface="Times New Roman"/>
              <a:sym typeface="Times New Roman"/>
            </a:endParaRPr>
          </a:p>
        </p:txBody>
      </p:sp>
      <p:pic>
        <p:nvPicPr>
          <p:cNvPr id="879" name="Google Shape;879;p74"/>
          <p:cNvPicPr preferRelativeResize="0"/>
          <p:nvPr/>
        </p:nvPicPr>
        <p:blipFill rotWithShape="1">
          <a:blip r:embed="rId3">
            <a:alphaModFix/>
          </a:blip>
          <a:srcRect b="0" l="0" r="0" t="0"/>
          <a:stretch/>
        </p:blipFill>
        <p:spPr>
          <a:xfrm>
            <a:off x="1810658" y="1300137"/>
            <a:ext cx="4203609" cy="332898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75"/>
          <p:cNvSpPr txBox="1"/>
          <p:nvPr>
            <p:ph type="title"/>
          </p:nvPr>
        </p:nvSpPr>
        <p:spPr>
          <a:xfrm>
            <a:off x="357327" y="53467"/>
            <a:ext cx="7110273" cy="505908"/>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#6. DAO – Data Access Object</a:t>
            </a:r>
            <a:endParaRPr sz="3200"/>
          </a:p>
        </p:txBody>
      </p:sp>
      <p:sp>
        <p:nvSpPr>
          <p:cNvPr id="885" name="Google Shape;885;p75"/>
          <p:cNvSpPr txBox="1"/>
          <p:nvPr/>
        </p:nvSpPr>
        <p:spPr>
          <a:xfrm>
            <a:off x="180975" y="769272"/>
            <a:ext cx="8582025" cy="221214"/>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350">
                <a:solidFill>
                  <a:srgbClr val="001F5F"/>
                </a:solidFill>
                <a:latin typeface="Times New Roman"/>
                <a:ea typeface="Times New Roman"/>
                <a:cs typeface="Times New Roman"/>
                <a:sym typeface="Times New Roman"/>
              </a:rPr>
              <a:t>DAO: Contains the methods used for accessing the database. LiveData, Flow or Coroutine is supported as default by Room</a:t>
            </a:r>
            <a:endParaRPr sz="1350">
              <a:solidFill>
                <a:schemeClr val="dk1"/>
              </a:solidFill>
              <a:latin typeface="Times New Roman"/>
              <a:ea typeface="Times New Roman"/>
              <a:cs typeface="Times New Roman"/>
              <a:sym typeface="Times New Roman"/>
            </a:endParaRPr>
          </a:p>
        </p:txBody>
      </p:sp>
      <p:pic>
        <p:nvPicPr>
          <p:cNvPr id="886" name="Google Shape;886;p75"/>
          <p:cNvPicPr preferRelativeResize="0"/>
          <p:nvPr/>
        </p:nvPicPr>
        <p:blipFill rotWithShape="1">
          <a:blip r:embed="rId3">
            <a:alphaModFix/>
          </a:blip>
          <a:srcRect b="0" l="0" r="0" t="0"/>
          <a:stretch/>
        </p:blipFill>
        <p:spPr>
          <a:xfrm>
            <a:off x="2286000" y="1211580"/>
            <a:ext cx="4191000" cy="395331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6"/>
          <p:cNvSpPr txBox="1"/>
          <p:nvPr>
            <p:ph type="title"/>
          </p:nvPr>
        </p:nvSpPr>
        <p:spPr>
          <a:xfrm>
            <a:off x="357327" y="53467"/>
            <a:ext cx="602805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#6. Database – Room Database</a:t>
            </a:r>
            <a:endParaRPr sz="3200"/>
          </a:p>
        </p:txBody>
      </p:sp>
      <p:sp>
        <p:nvSpPr>
          <p:cNvPr id="892" name="Google Shape;892;p76"/>
          <p:cNvSpPr txBox="1"/>
          <p:nvPr/>
        </p:nvSpPr>
        <p:spPr>
          <a:xfrm>
            <a:off x="152400" y="742950"/>
            <a:ext cx="8839200" cy="1642116"/>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500">
                <a:solidFill>
                  <a:srgbClr val="001F5F"/>
                </a:solidFill>
                <a:latin typeface="Times New Roman"/>
                <a:ea typeface="Times New Roman"/>
                <a:cs typeface="Times New Roman"/>
                <a:sym typeface="Times New Roman"/>
              </a:rPr>
              <a:t>Database: Contains the database holder and serves as the main access point for the underlying connection to your app's  persisted, relational data. The class that's annotated with @Database should satisfy the following conditions:</a:t>
            </a:r>
            <a:endParaRPr sz="1500">
              <a:solidFill>
                <a:schemeClr val="dk1"/>
              </a:solidFill>
              <a:latin typeface="Times New Roman"/>
              <a:ea typeface="Times New Roman"/>
              <a:cs typeface="Times New Roman"/>
              <a:sym typeface="Times New Roman"/>
            </a:endParaRPr>
          </a:p>
          <a:p>
            <a:pPr indent="-279400" lvl="0" marL="634365" marR="0" rtl="0" algn="l">
              <a:lnSpc>
                <a:spcPct val="100000"/>
              </a:lnSpc>
              <a:spcBef>
                <a:spcPts val="0"/>
              </a:spcBef>
              <a:spcAft>
                <a:spcPts val="0"/>
              </a:spcAft>
              <a:buClr>
                <a:srgbClr val="001F5F"/>
              </a:buClr>
              <a:buSzPts val="1500"/>
              <a:buFont typeface="Arial"/>
              <a:buChar char="•"/>
            </a:pPr>
            <a:r>
              <a:rPr lang="en-US" sz="1500">
                <a:solidFill>
                  <a:srgbClr val="001F5F"/>
                </a:solidFill>
                <a:latin typeface="Times New Roman"/>
                <a:ea typeface="Times New Roman"/>
                <a:cs typeface="Times New Roman"/>
                <a:sym typeface="Times New Roman"/>
              </a:rPr>
              <a:t>Be an abstract class that extends RoomDatabase.</a:t>
            </a:r>
            <a:endParaRPr sz="1500">
              <a:solidFill>
                <a:schemeClr val="dk1"/>
              </a:solidFill>
              <a:latin typeface="Times New Roman"/>
              <a:ea typeface="Times New Roman"/>
              <a:cs typeface="Times New Roman"/>
              <a:sym typeface="Times New Roman"/>
            </a:endParaRPr>
          </a:p>
          <a:p>
            <a:pPr indent="-279400" lvl="0" marL="634365" marR="0" rtl="0" algn="l">
              <a:lnSpc>
                <a:spcPct val="100000"/>
              </a:lnSpc>
              <a:spcBef>
                <a:spcPts val="0"/>
              </a:spcBef>
              <a:spcAft>
                <a:spcPts val="0"/>
              </a:spcAft>
              <a:buClr>
                <a:srgbClr val="001F5F"/>
              </a:buClr>
              <a:buSzPts val="1500"/>
              <a:buFont typeface="Arial"/>
              <a:buChar char="•"/>
            </a:pPr>
            <a:r>
              <a:rPr lang="en-US" sz="1500">
                <a:solidFill>
                  <a:srgbClr val="001F5F"/>
                </a:solidFill>
                <a:latin typeface="Times New Roman"/>
                <a:ea typeface="Times New Roman"/>
                <a:cs typeface="Times New Roman"/>
                <a:sym typeface="Times New Roman"/>
              </a:rPr>
              <a:t>Include the list of entities associated with the database within the annotation.</a:t>
            </a:r>
            <a:endParaRPr sz="1500">
              <a:solidFill>
                <a:schemeClr val="dk1"/>
              </a:solidFill>
              <a:latin typeface="Times New Roman"/>
              <a:ea typeface="Times New Roman"/>
              <a:cs typeface="Times New Roman"/>
              <a:sym typeface="Times New Roman"/>
            </a:endParaRPr>
          </a:p>
          <a:p>
            <a:pPr indent="-279400" lvl="0" marL="634365" marR="0" rtl="0" algn="l">
              <a:lnSpc>
                <a:spcPct val="100000"/>
              </a:lnSpc>
              <a:spcBef>
                <a:spcPts val="0"/>
              </a:spcBef>
              <a:spcAft>
                <a:spcPts val="0"/>
              </a:spcAft>
              <a:buClr>
                <a:srgbClr val="001F5F"/>
              </a:buClr>
              <a:buSzPts val="1500"/>
              <a:buFont typeface="Arial"/>
              <a:buChar char="•"/>
            </a:pPr>
            <a:r>
              <a:rPr lang="en-US" sz="1500">
                <a:solidFill>
                  <a:srgbClr val="001F5F"/>
                </a:solidFill>
                <a:latin typeface="Times New Roman"/>
                <a:ea typeface="Times New Roman"/>
                <a:cs typeface="Times New Roman"/>
                <a:sym typeface="Times New Roman"/>
              </a:rPr>
              <a:t>Contain an abstract method that has 0 arguments and returns the class that is annotated with @Dao.  </a:t>
            </a:r>
            <a:endParaRPr sz="1500">
              <a:solidFill>
                <a:srgbClr val="001F5F"/>
              </a:solidFill>
              <a:latin typeface="Times New Roman"/>
              <a:ea typeface="Times New Roman"/>
              <a:cs typeface="Times New Roman"/>
              <a:sym typeface="Times New Roman"/>
            </a:endParaRPr>
          </a:p>
          <a:p>
            <a:pPr indent="0" lvl="0" marL="12700" marR="5080" rtl="0" algn="l">
              <a:spcBef>
                <a:spcPts val="105"/>
              </a:spcBef>
              <a:spcAft>
                <a:spcPts val="0"/>
              </a:spcAft>
              <a:buNone/>
            </a:pPr>
            <a:r>
              <a:rPr lang="en-US" sz="1500">
                <a:solidFill>
                  <a:srgbClr val="001F5F"/>
                </a:solidFill>
                <a:latin typeface="Times New Roman"/>
                <a:ea typeface="Times New Roman"/>
                <a:cs typeface="Times New Roman"/>
                <a:sym typeface="Times New Roman"/>
              </a:rPr>
              <a:t>At runtime, you can acquire an instance of Database by calling Room.databaseBuilder() or  Room.inMemoryDatabaseBuilder().</a:t>
            </a:r>
            <a:endParaRPr sz="1500">
              <a:solidFill>
                <a:srgbClr val="001F5F"/>
              </a:solidFill>
              <a:latin typeface="Times New Roman"/>
              <a:ea typeface="Times New Roman"/>
              <a:cs typeface="Times New Roman"/>
              <a:sym typeface="Times New Roman"/>
            </a:endParaRPr>
          </a:p>
        </p:txBody>
      </p:sp>
      <p:pic>
        <p:nvPicPr>
          <p:cNvPr id="893" name="Google Shape;893;p76"/>
          <p:cNvPicPr preferRelativeResize="0"/>
          <p:nvPr/>
        </p:nvPicPr>
        <p:blipFill rotWithShape="1">
          <a:blip r:embed="rId3">
            <a:alphaModFix/>
          </a:blip>
          <a:srcRect b="0" l="0" r="0" t="0"/>
          <a:stretch/>
        </p:blipFill>
        <p:spPr>
          <a:xfrm>
            <a:off x="357327" y="2539416"/>
            <a:ext cx="4152423" cy="2623133"/>
          </a:xfrm>
          <a:prstGeom prst="rect">
            <a:avLst/>
          </a:prstGeom>
          <a:noFill/>
          <a:ln>
            <a:noFill/>
          </a:ln>
        </p:spPr>
      </p:pic>
      <p:pic>
        <p:nvPicPr>
          <p:cNvPr id="894" name="Google Shape;894;p76"/>
          <p:cNvPicPr preferRelativeResize="0"/>
          <p:nvPr/>
        </p:nvPicPr>
        <p:blipFill rotWithShape="1">
          <a:blip r:embed="rId4">
            <a:alphaModFix/>
          </a:blip>
          <a:srcRect b="0" l="0" r="0" t="0"/>
          <a:stretch/>
        </p:blipFill>
        <p:spPr>
          <a:xfrm>
            <a:off x="4800601" y="2534156"/>
            <a:ext cx="3916738" cy="262839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7"/>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9. Database relationships</a:t>
            </a:r>
            <a:endParaRPr sz="2400">
              <a:solidFill>
                <a:schemeClr val="dk1"/>
              </a:solidFill>
              <a:latin typeface="Arial"/>
              <a:ea typeface="Arial"/>
              <a:cs typeface="Arial"/>
              <a:sym typeface="Arial"/>
            </a:endParaRPr>
          </a:p>
        </p:txBody>
      </p:sp>
      <p:sp>
        <p:nvSpPr>
          <p:cNvPr id="900" name="Google Shape;900;p77"/>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901" name="Google Shape;901;p77"/>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902" name="Google Shape;902;p77"/>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903" name="Google Shape;903;p77"/>
          <p:cNvPicPr preferRelativeResize="0"/>
          <p:nvPr/>
        </p:nvPicPr>
        <p:blipFill rotWithShape="1">
          <a:blip r:embed="rId3">
            <a:alphaModFix/>
          </a:blip>
          <a:srcRect b="0" l="0" r="0" t="0"/>
          <a:stretch/>
        </p:blipFill>
        <p:spPr>
          <a:xfrm>
            <a:off x="1676400" y="2032675"/>
            <a:ext cx="4953000" cy="2545291"/>
          </a:xfrm>
          <a:prstGeom prst="rect">
            <a:avLst/>
          </a:prstGeom>
          <a:noFill/>
          <a:ln>
            <a:noFill/>
          </a:ln>
        </p:spPr>
      </p:pic>
      <p:sp>
        <p:nvSpPr>
          <p:cNvPr id="904" name="Google Shape;904;p77"/>
          <p:cNvSpPr txBox="1"/>
          <p:nvPr/>
        </p:nvSpPr>
        <p:spPr>
          <a:xfrm>
            <a:off x="76200" y="666750"/>
            <a:ext cx="6096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 database, we have some type of relationships: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1-1   : 1 School – 1 Director</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1-N  : 1 School – N Students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N-M : 1 Student – N Subjects and 1 Subject – M Students</a:t>
            </a:r>
            <a:endParaRPr sz="18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8"/>
          <p:cNvSpPr txBox="1"/>
          <p:nvPr/>
        </p:nvSpPr>
        <p:spPr>
          <a:xfrm>
            <a:off x="357326" y="118998"/>
            <a:ext cx="512907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Room: 1-1 Relationship</a:t>
            </a:r>
            <a:endParaRPr sz="2400">
              <a:solidFill>
                <a:schemeClr val="dk1"/>
              </a:solidFill>
              <a:latin typeface="Arial"/>
              <a:ea typeface="Arial"/>
              <a:cs typeface="Arial"/>
              <a:sym typeface="Arial"/>
            </a:endParaRPr>
          </a:p>
        </p:txBody>
      </p:sp>
      <p:sp>
        <p:nvSpPr>
          <p:cNvPr id="910" name="Google Shape;910;p78"/>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911" name="Google Shape;911;p78"/>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912" name="Google Shape;912;p78"/>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913" name="Google Shape;913;p78"/>
          <p:cNvPicPr preferRelativeResize="0"/>
          <p:nvPr/>
        </p:nvPicPr>
        <p:blipFill rotWithShape="1">
          <a:blip r:embed="rId3">
            <a:alphaModFix/>
          </a:blip>
          <a:srcRect b="0" l="0" r="0" t="0"/>
          <a:stretch/>
        </p:blipFill>
        <p:spPr>
          <a:xfrm>
            <a:off x="337273" y="1621866"/>
            <a:ext cx="3657600" cy="1490949"/>
          </a:xfrm>
          <a:prstGeom prst="rect">
            <a:avLst/>
          </a:prstGeom>
          <a:noFill/>
          <a:ln>
            <a:noFill/>
          </a:ln>
        </p:spPr>
      </p:pic>
      <p:pic>
        <p:nvPicPr>
          <p:cNvPr id="914" name="Google Shape;914;p78"/>
          <p:cNvPicPr preferRelativeResize="0"/>
          <p:nvPr/>
        </p:nvPicPr>
        <p:blipFill rotWithShape="1">
          <a:blip r:embed="rId4">
            <a:alphaModFix/>
          </a:blip>
          <a:srcRect b="0" l="0" r="0" t="0"/>
          <a:stretch/>
        </p:blipFill>
        <p:spPr>
          <a:xfrm>
            <a:off x="4572000" y="1621866"/>
            <a:ext cx="4005263" cy="1277753"/>
          </a:xfrm>
          <a:prstGeom prst="rect">
            <a:avLst/>
          </a:prstGeom>
          <a:noFill/>
          <a:ln>
            <a:noFill/>
          </a:ln>
        </p:spPr>
      </p:pic>
      <p:pic>
        <p:nvPicPr>
          <p:cNvPr id="915" name="Google Shape;915;p78"/>
          <p:cNvPicPr preferRelativeResize="0"/>
          <p:nvPr/>
        </p:nvPicPr>
        <p:blipFill rotWithShape="1">
          <a:blip r:embed="rId5">
            <a:alphaModFix/>
          </a:blip>
          <a:srcRect b="0" l="0" r="0" t="0"/>
          <a:stretch/>
        </p:blipFill>
        <p:spPr>
          <a:xfrm>
            <a:off x="337273" y="3227065"/>
            <a:ext cx="3328988" cy="1749244"/>
          </a:xfrm>
          <a:prstGeom prst="rect">
            <a:avLst/>
          </a:prstGeom>
          <a:noFill/>
          <a:ln>
            <a:noFill/>
          </a:ln>
        </p:spPr>
      </p:pic>
      <p:pic>
        <p:nvPicPr>
          <p:cNvPr id="916" name="Google Shape;916;p78"/>
          <p:cNvPicPr preferRelativeResize="0"/>
          <p:nvPr/>
        </p:nvPicPr>
        <p:blipFill rotWithShape="1">
          <a:blip r:embed="rId6">
            <a:alphaModFix/>
          </a:blip>
          <a:srcRect b="0" l="0" r="0" t="0"/>
          <a:stretch/>
        </p:blipFill>
        <p:spPr>
          <a:xfrm>
            <a:off x="3822419" y="3227065"/>
            <a:ext cx="5245381" cy="1635263"/>
          </a:xfrm>
          <a:prstGeom prst="rect">
            <a:avLst/>
          </a:prstGeom>
          <a:noFill/>
          <a:ln>
            <a:noFill/>
          </a:ln>
        </p:spPr>
      </p:pic>
      <p:sp>
        <p:nvSpPr>
          <p:cNvPr id="917" name="Google Shape;917;p78"/>
          <p:cNvSpPr txBox="1"/>
          <p:nvPr/>
        </p:nvSpPr>
        <p:spPr>
          <a:xfrm>
            <a:off x="237351" y="904145"/>
            <a:ext cx="83399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1-1 relationship, we need define a relationship class and using it in DAO as below:</a:t>
            </a:r>
            <a:endParaRPr sz="1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9"/>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Room: 1-N Relationship</a:t>
            </a:r>
            <a:endParaRPr sz="2400">
              <a:solidFill>
                <a:schemeClr val="dk1"/>
              </a:solidFill>
              <a:latin typeface="Arial"/>
              <a:ea typeface="Arial"/>
              <a:cs typeface="Arial"/>
              <a:sym typeface="Arial"/>
            </a:endParaRPr>
          </a:p>
        </p:txBody>
      </p:sp>
      <p:sp>
        <p:nvSpPr>
          <p:cNvPr id="923" name="Google Shape;923;p79"/>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924" name="Google Shape;924;p79"/>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925" name="Google Shape;925;p79"/>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926" name="Google Shape;926;p79"/>
          <p:cNvPicPr preferRelativeResize="0"/>
          <p:nvPr/>
        </p:nvPicPr>
        <p:blipFill rotWithShape="1">
          <a:blip r:embed="rId3">
            <a:alphaModFix/>
          </a:blip>
          <a:srcRect b="0" l="0" r="0" t="0"/>
          <a:stretch/>
        </p:blipFill>
        <p:spPr>
          <a:xfrm>
            <a:off x="286133" y="1453151"/>
            <a:ext cx="4005263" cy="1277753"/>
          </a:xfrm>
          <a:prstGeom prst="rect">
            <a:avLst/>
          </a:prstGeom>
          <a:noFill/>
          <a:ln>
            <a:noFill/>
          </a:ln>
        </p:spPr>
      </p:pic>
      <p:pic>
        <p:nvPicPr>
          <p:cNvPr id="927" name="Google Shape;927;p79"/>
          <p:cNvPicPr preferRelativeResize="0"/>
          <p:nvPr/>
        </p:nvPicPr>
        <p:blipFill rotWithShape="1">
          <a:blip r:embed="rId4">
            <a:alphaModFix/>
          </a:blip>
          <a:srcRect b="0" l="0" r="0" t="0"/>
          <a:stretch/>
        </p:blipFill>
        <p:spPr>
          <a:xfrm>
            <a:off x="5181600" y="1448723"/>
            <a:ext cx="3444445" cy="1575799"/>
          </a:xfrm>
          <a:prstGeom prst="rect">
            <a:avLst/>
          </a:prstGeom>
          <a:noFill/>
          <a:ln>
            <a:noFill/>
          </a:ln>
        </p:spPr>
      </p:pic>
      <p:pic>
        <p:nvPicPr>
          <p:cNvPr id="928" name="Google Shape;928;p79"/>
          <p:cNvPicPr preferRelativeResize="0"/>
          <p:nvPr/>
        </p:nvPicPr>
        <p:blipFill rotWithShape="1">
          <a:blip r:embed="rId5">
            <a:alphaModFix/>
          </a:blip>
          <a:srcRect b="0" l="0" r="0" t="0"/>
          <a:stretch/>
        </p:blipFill>
        <p:spPr>
          <a:xfrm>
            <a:off x="286133" y="2941939"/>
            <a:ext cx="3219067" cy="1685276"/>
          </a:xfrm>
          <a:prstGeom prst="rect">
            <a:avLst/>
          </a:prstGeom>
          <a:noFill/>
          <a:ln>
            <a:noFill/>
          </a:ln>
        </p:spPr>
      </p:pic>
      <p:pic>
        <p:nvPicPr>
          <p:cNvPr id="929" name="Google Shape;929;p79"/>
          <p:cNvPicPr preferRelativeResize="0"/>
          <p:nvPr/>
        </p:nvPicPr>
        <p:blipFill rotWithShape="1">
          <a:blip r:embed="rId6">
            <a:alphaModFix/>
          </a:blip>
          <a:srcRect b="0" l="0" r="0" t="0"/>
          <a:stretch/>
        </p:blipFill>
        <p:spPr>
          <a:xfrm>
            <a:off x="4036046" y="3164305"/>
            <a:ext cx="4981575" cy="1624427"/>
          </a:xfrm>
          <a:prstGeom prst="rect">
            <a:avLst/>
          </a:prstGeom>
          <a:noFill/>
          <a:ln>
            <a:noFill/>
          </a:ln>
        </p:spPr>
      </p:pic>
      <p:sp>
        <p:nvSpPr>
          <p:cNvPr id="930" name="Google Shape;930;p79"/>
          <p:cNvSpPr txBox="1"/>
          <p:nvPr/>
        </p:nvSpPr>
        <p:spPr>
          <a:xfrm>
            <a:off x="286133" y="742950"/>
            <a:ext cx="83399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1-N relationship, we need define a relationship class and using it in DAO as below:</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8"/>
          <p:cNvPicPr preferRelativeResize="0"/>
          <p:nvPr/>
        </p:nvPicPr>
        <p:blipFill rotWithShape="1">
          <a:blip r:embed="rId3">
            <a:alphaModFix/>
          </a:blip>
          <a:srcRect b="0" l="0" r="0" t="0"/>
          <a:stretch/>
        </p:blipFill>
        <p:spPr>
          <a:xfrm>
            <a:off x="914400" y="2740976"/>
            <a:ext cx="4041034" cy="2421574"/>
          </a:xfrm>
          <a:prstGeom prst="rect">
            <a:avLst/>
          </a:prstGeom>
          <a:noFill/>
          <a:ln>
            <a:noFill/>
          </a:ln>
        </p:spPr>
      </p:pic>
      <p:sp>
        <p:nvSpPr>
          <p:cNvPr id="150" name="Google Shape;150;p8"/>
          <p:cNvSpPr txBox="1"/>
          <p:nvPr/>
        </p:nvSpPr>
        <p:spPr>
          <a:xfrm>
            <a:off x="357326" y="118998"/>
            <a:ext cx="596727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Implement a ViewModel</a:t>
            </a:r>
            <a:endParaRPr sz="2400">
              <a:solidFill>
                <a:schemeClr val="dk1"/>
              </a:solidFill>
              <a:latin typeface="Arial"/>
              <a:ea typeface="Arial"/>
              <a:cs typeface="Arial"/>
              <a:sym typeface="Arial"/>
            </a:endParaRPr>
          </a:p>
        </p:txBody>
      </p:sp>
      <p:sp>
        <p:nvSpPr>
          <p:cNvPr id="151" name="Google Shape;151;p8"/>
          <p:cNvSpPr txBox="1"/>
          <p:nvPr/>
        </p:nvSpPr>
        <p:spPr>
          <a:xfrm>
            <a:off x="250342" y="819150"/>
            <a:ext cx="8588858" cy="2031325"/>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Architecture Components provides </a:t>
            </a:r>
            <a:r>
              <a:rPr b="1" lang="en-US" sz="1800">
                <a:solidFill>
                  <a:schemeClr val="dk1"/>
                </a:solidFill>
                <a:latin typeface="Calibri"/>
                <a:ea typeface="Calibri"/>
                <a:cs typeface="Calibri"/>
                <a:sym typeface="Calibri"/>
              </a:rPr>
              <a:t>ViewModel</a:t>
            </a:r>
            <a:r>
              <a:rPr lang="en-US" sz="1800">
                <a:solidFill>
                  <a:schemeClr val="dk1"/>
                </a:solidFill>
                <a:latin typeface="Calibri"/>
                <a:ea typeface="Calibri"/>
                <a:cs typeface="Calibri"/>
                <a:sym typeface="Calibri"/>
              </a:rPr>
              <a:t> helper class for the UI controller that is responsible for preparing data for the UI. ViewModel objects are automatically retained during configuration changes so that data they hold is immediately available to the next activity or fragment instance. </a:t>
            </a:r>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For example, if you need to display a list of users in your app, make sure to assign responsibility to acquire and keep the list of users to a ViewModel, instead of an activity or fragment, as illustrated by the following sample code:</a:t>
            </a:r>
            <a:endParaRPr sz="1800">
              <a:solidFill>
                <a:schemeClr val="dk1"/>
              </a:solidFill>
              <a:latin typeface="Calibri"/>
              <a:ea typeface="Calibri"/>
              <a:cs typeface="Calibri"/>
              <a:sym typeface="Calibri"/>
            </a:endParaRPr>
          </a:p>
        </p:txBody>
      </p:sp>
      <p:sp>
        <p:nvSpPr>
          <p:cNvPr id="152" name="Google Shape;152;p8"/>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153" name="Google Shape;153;p8"/>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54" name="Google Shape;154;p8"/>
          <p:cNvSpPr txBox="1"/>
          <p:nvPr>
            <p:ph idx="12" type="sldNum"/>
          </p:nvPr>
        </p:nvSpPr>
        <p:spPr>
          <a:xfrm>
            <a:off x="8983704" y="4965065"/>
            <a:ext cx="153670"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7</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80"/>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Room: N-M Relationship</a:t>
            </a:r>
            <a:endParaRPr sz="2400">
              <a:solidFill>
                <a:schemeClr val="dk1"/>
              </a:solidFill>
              <a:latin typeface="Arial"/>
              <a:ea typeface="Arial"/>
              <a:cs typeface="Arial"/>
              <a:sym typeface="Arial"/>
            </a:endParaRPr>
          </a:p>
        </p:txBody>
      </p:sp>
      <p:sp>
        <p:nvSpPr>
          <p:cNvPr id="936" name="Google Shape;936;p80"/>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937" name="Google Shape;937;p80"/>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938" name="Google Shape;938;p80"/>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939" name="Google Shape;939;p80"/>
          <p:cNvPicPr preferRelativeResize="0"/>
          <p:nvPr/>
        </p:nvPicPr>
        <p:blipFill rotWithShape="1">
          <a:blip r:embed="rId3">
            <a:alphaModFix/>
          </a:blip>
          <a:srcRect b="0" l="0" r="0" t="0"/>
          <a:stretch/>
        </p:blipFill>
        <p:spPr>
          <a:xfrm>
            <a:off x="579220" y="1428750"/>
            <a:ext cx="3444445" cy="1575799"/>
          </a:xfrm>
          <a:prstGeom prst="rect">
            <a:avLst/>
          </a:prstGeom>
          <a:noFill/>
          <a:ln>
            <a:noFill/>
          </a:ln>
        </p:spPr>
      </p:pic>
      <p:pic>
        <p:nvPicPr>
          <p:cNvPr id="940" name="Google Shape;940;p80"/>
          <p:cNvPicPr preferRelativeResize="0"/>
          <p:nvPr/>
        </p:nvPicPr>
        <p:blipFill rotWithShape="1">
          <a:blip r:embed="rId4">
            <a:alphaModFix/>
          </a:blip>
          <a:srcRect b="0" l="0" r="0" t="0"/>
          <a:stretch/>
        </p:blipFill>
        <p:spPr>
          <a:xfrm>
            <a:off x="4267200" y="1461499"/>
            <a:ext cx="4543425" cy="1543050"/>
          </a:xfrm>
          <a:prstGeom prst="rect">
            <a:avLst/>
          </a:prstGeom>
          <a:noFill/>
          <a:ln>
            <a:noFill/>
          </a:ln>
        </p:spPr>
      </p:pic>
      <p:pic>
        <p:nvPicPr>
          <p:cNvPr id="941" name="Google Shape;941;p80"/>
          <p:cNvPicPr preferRelativeResize="0"/>
          <p:nvPr/>
        </p:nvPicPr>
        <p:blipFill rotWithShape="1">
          <a:blip r:embed="rId5">
            <a:alphaModFix/>
          </a:blip>
          <a:srcRect b="0" l="0" r="0" t="0"/>
          <a:stretch/>
        </p:blipFill>
        <p:spPr>
          <a:xfrm>
            <a:off x="990600" y="3181350"/>
            <a:ext cx="7203442" cy="1676400"/>
          </a:xfrm>
          <a:prstGeom prst="rect">
            <a:avLst/>
          </a:prstGeom>
          <a:noFill/>
          <a:ln>
            <a:noFill/>
          </a:ln>
        </p:spPr>
      </p:pic>
      <p:sp>
        <p:nvSpPr>
          <p:cNvPr id="942" name="Google Shape;942;p80"/>
          <p:cNvSpPr txBox="1"/>
          <p:nvPr/>
        </p:nvSpPr>
        <p:spPr>
          <a:xfrm>
            <a:off x="125252" y="704168"/>
            <a:ext cx="8685373" cy="6483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have 1 student has N subjects and 1 subject has M Students, so we need to define  a StudentSubjectCrossRef table to store primary keys of two objects</a:t>
            </a:r>
            <a:endParaRPr sz="18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81"/>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Room: N-M Relationship</a:t>
            </a:r>
            <a:endParaRPr sz="2400">
              <a:solidFill>
                <a:schemeClr val="dk1"/>
              </a:solidFill>
              <a:latin typeface="Arial"/>
              <a:ea typeface="Arial"/>
              <a:cs typeface="Arial"/>
              <a:sym typeface="Arial"/>
            </a:endParaRPr>
          </a:p>
        </p:txBody>
      </p:sp>
      <p:sp>
        <p:nvSpPr>
          <p:cNvPr id="948" name="Google Shape;948;p81"/>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949" name="Google Shape;949;p81"/>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950" name="Google Shape;950;p81"/>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951" name="Google Shape;951;p81"/>
          <p:cNvPicPr preferRelativeResize="0"/>
          <p:nvPr/>
        </p:nvPicPr>
        <p:blipFill rotWithShape="1">
          <a:blip r:embed="rId3">
            <a:alphaModFix/>
          </a:blip>
          <a:srcRect b="0" l="0" r="0" t="0"/>
          <a:stretch/>
        </p:blipFill>
        <p:spPr>
          <a:xfrm>
            <a:off x="3925219" y="1581150"/>
            <a:ext cx="5159495" cy="2760202"/>
          </a:xfrm>
          <a:prstGeom prst="rect">
            <a:avLst/>
          </a:prstGeom>
          <a:noFill/>
          <a:ln>
            <a:noFill/>
          </a:ln>
        </p:spPr>
      </p:pic>
      <p:sp>
        <p:nvSpPr>
          <p:cNvPr id="952" name="Google Shape;952;p81"/>
          <p:cNvSpPr txBox="1"/>
          <p:nvPr/>
        </p:nvSpPr>
        <p:spPr>
          <a:xfrm>
            <a:off x="158606" y="785757"/>
            <a:ext cx="869663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Then we define Student with Subjects and Subject with Students relationships. After that we can query list subjects of a student and list students of a subject in DAO </a:t>
            </a:r>
            <a:endParaRPr sz="1800">
              <a:solidFill>
                <a:schemeClr val="dk1"/>
              </a:solidFill>
              <a:latin typeface="Calibri"/>
              <a:ea typeface="Calibri"/>
              <a:cs typeface="Calibri"/>
              <a:sym typeface="Calibri"/>
            </a:endParaRPr>
          </a:p>
        </p:txBody>
      </p:sp>
      <p:pic>
        <p:nvPicPr>
          <p:cNvPr id="953" name="Google Shape;953;p81"/>
          <p:cNvPicPr preferRelativeResize="0"/>
          <p:nvPr/>
        </p:nvPicPr>
        <p:blipFill rotWithShape="1">
          <a:blip r:embed="rId4">
            <a:alphaModFix/>
          </a:blip>
          <a:srcRect b="0" l="0" r="0" t="0"/>
          <a:stretch/>
        </p:blipFill>
        <p:spPr>
          <a:xfrm>
            <a:off x="142566" y="1589324"/>
            <a:ext cx="3716875" cy="1432953"/>
          </a:xfrm>
          <a:prstGeom prst="rect">
            <a:avLst/>
          </a:prstGeom>
          <a:noFill/>
          <a:ln>
            <a:noFill/>
          </a:ln>
        </p:spPr>
      </p:pic>
      <p:pic>
        <p:nvPicPr>
          <p:cNvPr id="954" name="Google Shape;954;p81"/>
          <p:cNvPicPr preferRelativeResize="0"/>
          <p:nvPr/>
        </p:nvPicPr>
        <p:blipFill rotWithShape="1">
          <a:blip r:embed="rId5">
            <a:alphaModFix/>
          </a:blip>
          <a:srcRect b="0" l="0" r="0" t="0"/>
          <a:stretch/>
        </p:blipFill>
        <p:spPr>
          <a:xfrm>
            <a:off x="142565" y="3105150"/>
            <a:ext cx="3716875" cy="143109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2"/>
          <p:cNvSpPr txBox="1"/>
          <p:nvPr/>
        </p:nvSpPr>
        <p:spPr>
          <a:xfrm>
            <a:off x="7862316" y="4827373"/>
            <a:ext cx="977265" cy="179705"/>
          </a:xfrm>
          <a:prstGeom prst="rect">
            <a:avLst/>
          </a:prstGeom>
          <a:noFill/>
          <a:ln>
            <a:noFill/>
          </a:ln>
        </p:spPr>
        <p:txBody>
          <a:bodyPr anchorCtr="0" anchor="t" bIns="0" lIns="0" spcFirstLastPara="1" rIns="0" wrap="square" tIns="40625">
            <a:spAutoFit/>
          </a:bodyPr>
          <a:lstStyle/>
          <a:p>
            <a:pPr indent="0" lvl="0" marL="0" marR="0" rtl="0" algn="l">
              <a:lnSpc>
                <a:spcPct val="100000"/>
              </a:lnSpc>
              <a:spcBef>
                <a:spcPts val="0"/>
              </a:spcBef>
              <a:spcAft>
                <a:spcPts val="0"/>
              </a:spcAft>
              <a:buNone/>
            </a:pPr>
            <a:r>
              <a:rPr lang="en-US" sz="900">
                <a:solidFill>
                  <a:srgbClr val="FFFFFF"/>
                </a:solidFill>
                <a:latin typeface="Arial"/>
                <a:ea typeface="Arial"/>
                <a:cs typeface="Arial"/>
                <a:sym typeface="Arial"/>
              </a:rPr>
              <a:t>Confidential	</a:t>
            </a:r>
            <a:r>
              <a:rPr baseline="30000" lang="en-US" sz="1125">
                <a:solidFill>
                  <a:srgbClr val="445369"/>
                </a:solidFill>
                <a:latin typeface="Arial"/>
                <a:ea typeface="Arial"/>
                <a:cs typeface="Arial"/>
                <a:sym typeface="Arial"/>
              </a:rPr>
              <a:t>5</a:t>
            </a:r>
            <a:endParaRPr baseline="30000" sz="1125">
              <a:solidFill>
                <a:schemeClr val="dk1"/>
              </a:solidFill>
              <a:latin typeface="Arial"/>
              <a:ea typeface="Arial"/>
              <a:cs typeface="Arial"/>
              <a:sym typeface="Arial"/>
            </a:endParaRPr>
          </a:p>
        </p:txBody>
      </p:sp>
      <p:sp>
        <p:nvSpPr>
          <p:cNvPr id="960" name="Google Shape;960;p82"/>
          <p:cNvSpPr/>
          <p:nvPr/>
        </p:nvSpPr>
        <p:spPr>
          <a:xfrm>
            <a:off x="8321040" y="205676"/>
            <a:ext cx="490727" cy="360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82"/>
          <p:cNvSpPr/>
          <p:nvPr/>
        </p:nvSpPr>
        <p:spPr>
          <a:xfrm>
            <a:off x="0" y="1522"/>
            <a:ext cx="1424940" cy="51419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62" name="Google Shape;962;p82"/>
          <p:cNvGrpSpPr/>
          <p:nvPr/>
        </p:nvGrpSpPr>
        <p:grpSpPr>
          <a:xfrm>
            <a:off x="1523" y="0"/>
            <a:ext cx="9142475" cy="5143498"/>
            <a:chOff x="1523" y="0"/>
            <a:chExt cx="9142475" cy="5143498"/>
          </a:xfrm>
        </p:grpSpPr>
        <p:sp>
          <p:nvSpPr>
            <p:cNvPr id="963" name="Google Shape;963;p82"/>
            <p:cNvSpPr/>
            <p:nvPr/>
          </p:nvSpPr>
          <p:spPr>
            <a:xfrm>
              <a:off x="3086099" y="0"/>
              <a:ext cx="6057899" cy="514349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82"/>
            <p:cNvSpPr/>
            <p:nvPr/>
          </p:nvSpPr>
          <p:spPr>
            <a:xfrm>
              <a:off x="1524" y="1523"/>
              <a:ext cx="9140952" cy="51419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82"/>
            <p:cNvSpPr/>
            <p:nvPr/>
          </p:nvSpPr>
          <p:spPr>
            <a:xfrm>
              <a:off x="1523" y="0"/>
              <a:ext cx="5724525" cy="5142230"/>
            </a:xfrm>
            <a:custGeom>
              <a:rect b="b" l="l" r="r" t="t"/>
              <a:pathLst>
                <a:path extrusionOk="0" h="5142230" w="5724525">
                  <a:moveTo>
                    <a:pt x="3122694" y="0"/>
                  </a:moveTo>
                  <a:lnTo>
                    <a:pt x="0" y="0"/>
                  </a:lnTo>
                  <a:lnTo>
                    <a:pt x="0" y="5141975"/>
                  </a:lnTo>
                  <a:lnTo>
                    <a:pt x="5724144" y="5141975"/>
                  </a:lnTo>
                  <a:lnTo>
                    <a:pt x="3122694" y="0"/>
                  </a:lnTo>
                  <a:close/>
                </a:path>
              </a:pathLst>
            </a:custGeom>
            <a:solidFill>
              <a:srgbClr val="1885AE">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6" name="Google Shape;966;p82"/>
          <p:cNvSpPr txBox="1"/>
          <p:nvPr>
            <p:ph type="title"/>
          </p:nvPr>
        </p:nvSpPr>
        <p:spPr>
          <a:xfrm>
            <a:off x="699218" y="3364678"/>
            <a:ext cx="3967479" cy="763735"/>
          </a:xfrm>
          <a:prstGeom prst="rect">
            <a:avLst/>
          </a:prstGeom>
          <a:noFill/>
          <a:ln>
            <a:noFill/>
          </a:ln>
        </p:spPr>
        <p:txBody>
          <a:bodyPr anchorCtr="0" anchor="t" bIns="0" lIns="0" spcFirstLastPara="1" rIns="0" wrap="square" tIns="164450">
            <a:spAutoFit/>
          </a:bodyPr>
          <a:lstStyle/>
          <a:p>
            <a:pPr indent="0" lvl="0" marL="12700" marR="5080" rtl="0" algn="l">
              <a:lnSpc>
                <a:spcPct val="124249"/>
              </a:lnSpc>
              <a:spcBef>
                <a:spcPts val="0"/>
              </a:spcBef>
              <a:spcAft>
                <a:spcPts val="0"/>
              </a:spcAft>
              <a:buNone/>
            </a:pPr>
            <a:r>
              <a:rPr lang="en-US" sz="4000">
                <a:solidFill>
                  <a:srgbClr val="FFFFFF"/>
                </a:solidFill>
              </a:rPr>
              <a:t>Hilt - Dragger2</a:t>
            </a:r>
            <a:endParaRPr sz="4000"/>
          </a:p>
        </p:txBody>
      </p:sp>
      <p:grpSp>
        <p:nvGrpSpPr>
          <p:cNvPr id="967" name="Google Shape;967;p82"/>
          <p:cNvGrpSpPr/>
          <p:nvPr/>
        </p:nvGrpSpPr>
        <p:grpSpPr>
          <a:xfrm>
            <a:off x="381000" y="2647950"/>
            <a:ext cx="1845564" cy="1676400"/>
            <a:chOff x="498348" y="2528316"/>
            <a:chExt cx="1845564" cy="1676400"/>
          </a:xfrm>
        </p:grpSpPr>
        <p:sp>
          <p:nvSpPr>
            <p:cNvPr id="968" name="Google Shape;968;p82"/>
            <p:cNvSpPr/>
            <p:nvPr/>
          </p:nvSpPr>
          <p:spPr>
            <a:xfrm>
              <a:off x="498348" y="3099816"/>
              <a:ext cx="62865" cy="1104900"/>
            </a:xfrm>
            <a:custGeom>
              <a:rect b="b" l="l" r="r" t="t"/>
              <a:pathLst>
                <a:path extrusionOk="0" h="1104900" w="62865">
                  <a:moveTo>
                    <a:pt x="62484" y="0"/>
                  </a:moveTo>
                  <a:lnTo>
                    <a:pt x="0" y="0"/>
                  </a:lnTo>
                  <a:lnTo>
                    <a:pt x="0" y="1104900"/>
                  </a:lnTo>
                  <a:lnTo>
                    <a:pt x="62484" y="1104900"/>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82"/>
            <p:cNvSpPr/>
            <p:nvPr/>
          </p:nvSpPr>
          <p:spPr>
            <a:xfrm>
              <a:off x="498348" y="2598420"/>
              <a:ext cx="615696" cy="4523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82"/>
            <p:cNvSpPr/>
            <p:nvPr/>
          </p:nvSpPr>
          <p:spPr>
            <a:xfrm>
              <a:off x="1211580" y="2583180"/>
              <a:ext cx="0" cy="402590"/>
            </a:xfrm>
            <a:custGeom>
              <a:rect b="b" l="l" r="r" t="t"/>
              <a:pathLst>
                <a:path extrusionOk="0" h="402589" w="120000">
                  <a:moveTo>
                    <a:pt x="0" y="0"/>
                  </a:moveTo>
                  <a:lnTo>
                    <a:pt x="0" y="40220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1" name="Google Shape;971;p82"/>
            <p:cNvSpPr/>
            <p:nvPr/>
          </p:nvSpPr>
          <p:spPr>
            <a:xfrm>
              <a:off x="1164336" y="2528316"/>
              <a:ext cx="1179576" cy="4907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83"/>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11. Hilt Dependency injection</a:t>
            </a:r>
            <a:endParaRPr sz="2400">
              <a:solidFill>
                <a:schemeClr val="dk1"/>
              </a:solidFill>
              <a:latin typeface="Arial"/>
              <a:ea typeface="Arial"/>
              <a:cs typeface="Arial"/>
              <a:sym typeface="Arial"/>
            </a:endParaRPr>
          </a:p>
        </p:txBody>
      </p:sp>
      <p:sp>
        <p:nvSpPr>
          <p:cNvPr id="977" name="Google Shape;977;p83"/>
          <p:cNvSpPr txBox="1"/>
          <p:nvPr>
            <p:ph idx="11" type="ftr"/>
          </p:nvPr>
        </p:nvSpPr>
        <p:spPr>
          <a:xfrm>
            <a:off x="2438400" y="5008473"/>
            <a:ext cx="50577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978" name="Google Shape;978;p83"/>
          <p:cNvSpPr txBox="1"/>
          <p:nvPr>
            <p:ph idx="12" type="sldNum"/>
          </p:nvPr>
        </p:nvSpPr>
        <p:spPr>
          <a:xfrm>
            <a:off x="8868051" y="4972858"/>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979" name="Google Shape;979;p83"/>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
        <p:nvSpPr>
          <p:cNvPr id="980" name="Google Shape;980;p83"/>
          <p:cNvSpPr txBox="1"/>
          <p:nvPr/>
        </p:nvSpPr>
        <p:spPr>
          <a:xfrm>
            <a:off x="290144" y="675750"/>
            <a:ext cx="8305800"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Hilt is a dependency injection library for Android that reduces the boilerplate of doing manual dependency injection in your project. Doing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manual dependency injection</a:t>
            </a:r>
            <a:r>
              <a:rPr lang="en-US" sz="1800">
                <a:solidFill>
                  <a:schemeClr val="dk1"/>
                </a:solidFill>
                <a:latin typeface="Calibri"/>
                <a:ea typeface="Calibri"/>
                <a:cs typeface="Calibri"/>
                <a:sym typeface="Calibri"/>
              </a:rPr>
              <a:t> requires you to construct every class and its dependencies by hand, and to use containers to reuse and manage dependencies.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Hilt provides a standard way to use DI in your application by providing containers for every Android class in your project and managing their lifecycles automatically. Hilt is built on top of the popular DI library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Dagger</a:t>
            </a:r>
            <a:r>
              <a:rPr lang="en-US" sz="1800">
                <a:solidFill>
                  <a:schemeClr val="dk1"/>
                </a:solidFill>
                <a:latin typeface="Calibri"/>
                <a:ea typeface="Calibri"/>
                <a:cs typeface="Calibri"/>
                <a:sym typeface="Calibri"/>
              </a:rPr>
              <a:t> to benefit from the compile-time correctness, runtime performance, scalability, and </a:t>
            </a:r>
            <a:r>
              <a:rPr lang="en-US" sz="1800" u="sng">
                <a:solidFill>
                  <a:schemeClr val="dk1"/>
                </a:solidFill>
                <a:latin typeface="Calibri"/>
                <a:ea typeface="Calibri"/>
                <a:cs typeface="Calibri"/>
                <a:sym typeface="Calibri"/>
                <a:hlinkClick r:id="rId5">
                  <a:extLst>
                    <a:ext uri="{A12FA001-AC4F-418D-AE19-62706E023703}">
                      <ahyp:hlinkClr val="tx"/>
                    </a:ext>
                  </a:extLst>
                </a:hlinkClick>
              </a:rPr>
              <a:t>Android Studio support</a:t>
            </a:r>
            <a:r>
              <a:rPr lang="en-US" sz="1800">
                <a:solidFill>
                  <a:schemeClr val="dk1"/>
                </a:solidFill>
                <a:latin typeface="Calibri"/>
                <a:ea typeface="Calibri"/>
                <a:cs typeface="Calibri"/>
                <a:sym typeface="Calibri"/>
              </a:rPr>
              <a:t> that Dagger provides. For more information, see </a:t>
            </a:r>
            <a:r>
              <a:rPr lang="en-US" sz="1800" u="sng">
                <a:solidFill>
                  <a:schemeClr val="dk1"/>
                </a:solidFill>
                <a:latin typeface="Calibri"/>
                <a:ea typeface="Calibri"/>
                <a:cs typeface="Calibri"/>
                <a:sym typeface="Calibri"/>
                <a:hlinkClick r:id="rId6">
                  <a:extLst>
                    <a:ext uri="{A12FA001-AC4F-418D-AE19-62706E023703}">
                      <ahyp:hlinkClr val="tx"/>
                    </a:ext>
                  </a:extLst>
                </a:hlinkClick>
              </a:rPr>
              <a:t>Hilt and Dagger</a:t>
            </a:r>
            <a:r>
              <a:rPr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1" name="Google Shape;981;p83"/>
          <p:cNvPicPr preferRelativeResize="0"/>
          <p:nvPr/>
        </p:nvPicPr>
        <p:blipFill rotWithShape="1">
          <a:blip r:embed="rId7">
            <a:alphaModFix/>
          </a:blip>
          <a:srcRect b="0" l="0" r="0" t="0"/>
          <a:stretch/>
        </p:blipFill>
        <p:spPr>
          <a:xfrm>
            <a:off x="595262" y="3409950"/>
            <a:ext cx="3676650" cy="953685"/>
          </a:xfrm>
          <a:prstGeom prst="rect">
            <a:avLst/>
          </a:prstGeom>
          <a:noFill/>
          <a:ln>
            <a:noFill/>
          </a:ln>
        </p:spPr>
      </p:pic>
      <p:pic>
        <p:nvPicPr>
          <p:cNvPr id="982" name="Google Shape;982;p83"/>
          <p:cNvPicPr preferRelativeResize="0"/>
          <p:nvPr/>
        </p:nvPicPr>
        <p:blipFill rotWithShape="1">
          <a:blip r:embed="rId8">
            <a:alphaModFix/>
          </a:blip>
          <a:srcRect b="0" l="0" r="0" t="0"/>
          <a:stretch/>
        </p:blipFill>
        <p:spPr>
          <a:xfrm>
            <a:off x="4876800" y="3410778"/>
            <a:ext cx="3300362" cy="151921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4"/>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11. Hilt Dependency injection</a:t>
            </a:r>
            <a:endParaRPr sz="2400">
              <a:solidFill>
                <a:schemeClr val="dk1"/>
              </a:solidFill>
              <a:latin typeface="Arial"/>
              <a:ea typeface="Arial"/>
              <a:cs typeface="Arial"/>
              <a:sym typeface="Arial"/>
            </a:endParaRPr>
          </a:p>
        </p:txBody>
      </p:sp>
      <p:sp>
        <p:nvSpPr>
          <p:cNvPr id="988" name="Google Shape;988;p84"/>
          <p:cNvSpPr txBox="1"/>
          <p:nvPr>
            <p:ph idx="11" type="ftr"/>
          </p:nvPr>
        </p:nvSpPr>
        <p:spPr>
          <a:xfrm>
            <a:off x="2438400" y="5008473"/>
            <a:ext cx="50577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989" name="Google Shape;989;p84"/>
          <p:cNvSpPr txBox="1"/>
          <p:nvPr>
            <p:ph idx="12" type="sldNum"/>
          </p:nvPr>
        </p:nvSpPr>
        <p:spPr>
          <a:xfrm>
            <a:off x="8868051" y="4972858"/>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990" name="Google Shape;990;p84"/>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991" name="Google Shape;991;p84"/>
          <p:cNvPicPr preferRelativeResize="0"/>
          <p:nvPr/>
        </p:nvPicPr>
        <p:blipFill rotWithShape="1">
          <a:blip r:embed="rId3">
            <a:alphaModFix/>
          </a:blip>
          <a:srcRect b="0" l="0" r="0" t="0"/>
          <a:stretch/>
        </p:blipFill>
        <p:spPr>
          <a:xfrm>
            <a:off x="1828800" y="742950"/>
            <a:ext cx="4914900" cy="418507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85"/>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11. Hilt Dependency injection</a:t>
            </a:r>
            <a:endParaRPr sz="2400">
              <a:solidFill>
                <a:schemeClr val="dk1"/>
              </a:solidFill>
              <a:latin typeface="Arial"/>
              <a:ea typeface="Arial"/>
              <a:cs typeface="Arial"/>
              <a:sym typeface="Arial"/>
            </a:endParaRPr>
          </a:p>
        </p:txBody>
      </p:sp>
      <p:sp>
        <p:nvSpPr>
          <p:cNvPr id="997" name="Google Shape;997;p85"/>
          <p:cNvSpPr txBox="1"/>
          <p:nvPr>
            <p:ph idx="11" type="ftr"/>
          </p:nvPr>
        </p:nvSpPr>
        <p:spPr>
          <a:xfrm>
            <a:off x="2438400" y="5008473"/>
            <a:ext cx="50577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998" name="Google Shape;998;p85"/>
          <p:cNvSpPr txBox="1"/>
          <p:nvPr>
            <p:ph idx="12" type="sldNum"/>
          </p:nvPr>
        </p:nvSpPr>
        <p:spPr>
          <a:xfrm>
            <a:off x="8868051" y="4972858"/>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999" name="Google Shape;999;p85"/>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grpSp>
        <p:nvGrpSpPr>
          <p:cNvPr id="1000" name="Google Shape;1000;p85"/>
          <p:cNvGrpSpPr/>
          <p:nvPr/>
        </p:nvGrpSpPr>
        <p:grpSpPr>
          <a:xfrm>
            <a:off x="1828799" y="666750"/>
            <a:ext cx="4561441" cy="4357687"/>
            <a:chOff x="1828799" y="666750"/>
            <a:chExt cx="4561441" cy="4357687"/>
          </a:xfrm>
        </p:grpSpPr>
        <p:pic>
          <p:nvPicPr>
            <p:cNvPr id="1001" name="Google Shape;1001;p85"/>
            <p:cNvPicPr preferRelativeResize="0"/>
            <p:nvPr/>
          </p:nvPicPr>
          <p:blipFill rotWithShape="1">
            <a:blip r:embed="rId3">
              <a:alphaModFix/>
            </a:blip>
            <a:srcRect b="0" l="0" r="0" t="0"/>
            <a:stretch/>
          </p:blipFill>
          <p:spPr>
            <a:xfrm>
              <a:off x="1828800" y="666750"/>
              <a:ext cx="4558620" cy="961911"/>
            </a:xfrm>
            <a:prstGeom prst="rect">
              <a:avLst/>
            </a:prstGeom>
            <a:noFill/>
            <a:ln>
              <a:noFill/>
            </a:ln>
          </p:spPr>
        </p:pic>
        <p:pic>
          <p:nvPicPr>
            <p:cNvPr id="1002" name="Google Shape;1002;p85"/>
            <p:cNvPicPr preferRelativeResize="0"/>
            <p:nvPr/>
          </p:nvPicPr>
          <p:blipFill rotWithShape="1">
            <a:blip r:embed="rId4">
              <a:alphaModFix/>
            </a:blip>
            <a:srcRect b="0" l="0" r="0" t="0"/>
            <a:stretch/>
          </p:blipFill>
          <p:spPr>
            <a:xfrm>
              <a:off x="1828799" y="1581150"/>
              <a:ext cx="4561441" cy="3443287"/>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6"/>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11. Hilt Dependency injection</a:t>
            </a:r>
            <a:endParaRPr sz="2400">
              <a:solidFill>
                <a:schemeClr val="dk1"/>
              </a:solidFill>
              <a:latin typeface="Arial"/>
              <a:ea typeface="Arial"/>
              <a:cs typeface="Arial"/>
              <a:sym typeface="Arial"/>
            </a:endParaRPr>
          </a:p>
        </p:txBody>
      </p:sp>
      <p:sp>
        <p:nvSpPr>
          <p:cNvPr id="1008" name="Google Shape;1008;p86"/>
          <p:cNvSpPr txBox="1"/>
          <p:nvPr>
            <p:ph idx="11" type="ftr"/>
          </p:nvPr>
        </p:nvSpPr>
        <p:spPr>
          <a:xfrm>
            <a:off x="2438400" y="5008473"/>
            <a:ext cx="505777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009" name="Google Shape;1009;p86"/>
          <p:cNvSpPr txBox="1"/>
          <p:nvPr>
            <p:ph idx="12" type="sldNum"/>
          </p:nvPr>
        </p:nvSpPr>
        <p:spPr>
          <a:xfrm>
            <a:off x="8868051" y="4972858"/>
            <a:ext cx="2825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1010" name="Google Shape;1010;p86"/>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grpSp>
        <p:nvGrpSpPr>
          <p:cNvPr id="1011" name="Google Shape;1011;p86"/>
          <p:cNvGrpSpPr/>
          <p:nvPr/>
        </p:nvGrpSpPr>
        <p:grpSpPr>
          <a:xfrm>
            <a:off x="1815548" y="984303"/>
            <a:ext cx="4571872" cy="3644847"/>
            <a:chOff x="1815548" y="691912"/>
            <a:chExt cx="4571872" cy="3644847"/>
          </a:xfrm>
        </p:grpSpPr>
        <p:pic>
          <p:nvPicPr>
            <p:cNvPr id="1012" name="Google Shape;1012;p86"/>
            <p:cNvPicPr preferRelativeResize="0"/>
            <p:nvPr/>
          </p:nvPicPr>
          <p:blipFill rotWithShape="1">
            <a:blip r:embed="rId3">
              <a:alphaModFix/>
            </a:blip>
            <a:srcRect b="0" l="0" r="0" t="0"/>
            <a:stretch/>
          </p:blipFill>
          <p:spPr>
            <a:xfrm>
              <a:off x="1828800" y="691912"/>
              <a:ext cx="4558620" cy="961911"/>
            </a:xfrm>
            <a:prstGeom prst="rect">
              <a:avLst/>
            </a:prstGeom>
            <a:noFill/>
            <a:ln>
              <a:noFill/>
            </a:ln>
          </p:spPr>
        </p:pic>
        <p:pic>
          <p:nvPicPr>
            <p:cNvPr id="1013" name="Google Shape;1013;p86"/>
            <p:cNvPicPr preferRelativeResize="0"/>
            <p:nvPr/>
          </p:nvPicPr>
          <p:blipFill rotWithShape="1">
            <a:blip r:embed="rId4">
              <a:alphaModFix/>
            </a:blip>
            <a:srcRect b="0" l="0" r="0" t="0"/>
            <a:stretch/>
          </p:blipFill>
          <p:spPr>
            <a:xfrm>
              <a:off x="1815548" y="1622863"/>
              <a:ext cx="4571872" cy="2713896"/>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7"/>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Room database with Hilt</a:t>
            </a:r>
            <a:endParaRPr sz="2400">
              <a:solidFill>
                <a:schemeClr val="dk1"/>
              </a:solidFill>
              <a:latin typeface="Arial"/>
              <a:ea typeface="Arial"/>
              <a:cs typeface="Arial"/>
              <a:sym typeface="Arial"/>
            </a:endParaRPr>
          </a:p>
        </p:txBody>
      </p:sp>
      <p:sp>
        <p:nvSpPr>
          <p:cNvPr id="1019" name="Google Shape;1019;p87"/>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020" name="Google Shape;1020;p87"/>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1021" name="Google Shape;1021;p87"/>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1022" name="Google Shape;1022;p87"/>
          <p:cNvPicPr preferRelativeResize="0"/>
          <p:nvPr/>
        </p:nvPicPr>
        <p:blipFill rotWithShape="1">
          <a:blip r:embed="rId3">
            <a:alphaModFix/>
          </a:blip>
          <a:srcRect b="0" l="0" r="0" t="0"/>
          <a:stretch/>
        </p:blipFill>
        <p:spPr>
          <a:xfrm>
            <a:off x="4038600" y="693904"/>
            <a:ext cx="4632805" cy="4171950"/>
          </a:xfrm>
          <a:prstGeom prst="rect">
            <a:avLst/>
          </a:prstGeom>
          <a:noFill/>
          <a:ln>
            <a:noFill/>
          </a:ln>
        </p:spPr>
      </p:pic>
      <p:pic>
        <p:nvPicPr>
          <p:cNvPr id="1023" name="Google Shape;1023;p87"/>
          <p:cNvPicPr preferRelativeResize="0"/>
          <p:nvPr/>
        </p:nvPicPr>
        <p:blipFill rotWithShape="1">
          <a:blip r:embed="rId4">
            <a:alphaModFix/>
          </a:blip>
          <a:srcRect b="0" l="0" r="0" t="0"/>
          <a:stretch/>
        </p:blipFill>
        <p:spPr>
          <a:xfrm>
            <a:off x="76200" y="3911933"/>
            <a:ext cx="3875465" cy="934871"/>
          </a:xfrm>
          <a:prstGeom prst="rect">
            <a:avLst/>
          </a:prstGeom>
          <a:noFill/>
          <a:ln>
            <a:noFill/>
          </a:ln>
        </p:spPr>
      </p:pic>
      <p:pic>
        <p:nvPicPr>
          <p:cNvPr id="1024" name="Google Shape;1024;p87"/>
          <p:cNvPicPr preferRelativeResize="0"/>
          <p:nvPr/>
        </p:nvPicPr>
        <p:blipFill rotWithShape="1">
          <a:blip r:embed="rId5">
            <a:alphaModFix/>
          </a:blip>
          <a:srcRect b="0" l="0" r="0" t="0"/>
          <a:stretch/>
        </p:blipFill>
        <p:spPr>
          <a:xfrm>
            <a:off x="60127" y="2150064"/>
            <a:ext cx="3891538" cy="1600200"/>
          </a:xfrm>
          <a:prstGeom prst="rect">
            <a:avLst/>
          </a:prstGeom>
          <a:noFill/>
          <a:ln>
            <a:noFill/>
          </a:ln>
        </p:spPr>
      </p:pic>
      <p:sp>
        <p:nvSpPr>
          <p:cNvPr id="1025" name="Google Shape;1025;p87"/>
          <p:cNvSpPr txBox="1"/>
          <p:nvPr/>
        </p:nvSpPr>
        <p:spPr>
          <a:xfrm>
            <a:off x="76200" y="693904"/>
            <a:ext cx="3733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example we create a database and dao with hilt, we also inject a coroutine scope to insert fake data in first time database created</a:t>
            </a:r>
            <a:endParaRPr sz="18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8"/>
          <p:cNvSpPr txBox="1"/>
          <p:nvPr/>
        </p:nvSpPr>
        <p:spPr>
          <a:xfrm>
            <a:off x="357326" y="118998"/>
            <a:ext cx="43670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Network module with Hilt</a:t>
            </a:r>
            <a:endParaRPr sz="2400">
              <a:solidFill>
                <a:schemeClr val="dk1"/>
              </a:solidFill>
              <a:latin typeface="Arial"/>
              <a:ea typeface="Arial"/>
              <a:cs typeface="Arial"/>
              <a:sym typeface="Arial"/>
            </a:endParaRPr>
          </a:p>
        </p:txBody>
      </p:sp>
      <p:sp>
        <p:nvSpPr>
          <p:cNvPr id="1031" name="Google Shape;1031;p88"/>
          <p:cNvSpPr txBox="1"/>
          <p:nvPr>
            <p:ph idx="11" type="ftr"/>
          </p:nvPr>
        </p:nvSpPr>
        <p:spPr>
          <a:xfrm>
            <a:off x="2438400" y="4984564"/>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032" name="Google Shape;1032;p88"/>
          <p:cNvSpPr txBox="1"/>
          <p:nvPr>
            <p:ph idx="12" type="sldNum"/>
          </p:nvPr>
        </p:nvSpPr>
        <p:spPr>
          <a:xfrm>
            <a:off x="8914434" y="4989612"/>
            <a:ext cx="206375"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1033" name="Google Shape;1033;p88"/>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pic>
        <p:nvPicPr>
          <p:cNvPr id="1034" name="Google Shape;1034;p88"/>
          <p:cNvPicPr preferRelativeResize="0"/>
          <p:nvPr/>
        </p:nvPicPr>
        <p:blipFill rotWithShape="1">
          <a:blip r:embed="rId3">
            <a:alphaModFix/>
          </a:blip>
          <a:srcRect b="0" l="0" r="0" t="0"/>
          <a:stretch/>
        </p:blipFill>
        <p:spPr>
          <a:xfrm>
            <a:off x="4267200" y="742950"/>
            <a:ext cx="4114800" cy="4114800"/>
          </a:xfrm>
          <a:prstGeom prst="rect">
            <a:avLst/>
          </a:prstGeom>
          <a:noFill/>
          <a:ln>
            <a:noFill/>
          </a:ln>
        </p:spPr>
      </p:pic>
      <p:sp>
        <p:nvSpPr>
          <p:cNvPr id="1035" name="Google Shape;1035;p88"/>
          <p:cNvSpPr txBox="1"/>
          <p:nvPr/>
        </p:nvSpPr>
        <p:spPr>
          <a:xfrm>
            <a:off x="228600" y="819150"/>
            <a:ext cx="365760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Here is a example for network module with hilt, we config loggin interceptor, okhttpclient, retrofit and create api in this module.</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Then we inject Passenger API to ViewModel with Hilt</a:t>
            </a:r>
            <a:endParaRPr sz="1800">
              <a:solidFill>
                <a:schemeClr val="dk1"/>
              </a:solidFill>
              <a:latin typeface="Calibri"/>
              <a:ea typeface="Calibri"/>
              <a:cs typeface="Calibri"/>
              <a:sym typeface="Calibri"/>
            </a:endParaRPr>
          </a:p>
        </p:txBody>
      </p:sp>
      <p:pic>
        <p:nvPicPr>
          <p:cNvPr id="1036" name="Google Shape;1036;p88"/>
          <p:cNvPicPr preferRelativeResize="0"/>
          <p:nvPr/>
        </p:nvPicPr>
        <p:blipFill rotWithShape="1">
          <a:blip r:embed="rId4">
            <a:alphaModFix/>
          </a:blip>
          <a:srcRect b="0" l="0" r="0" t="0"/>
          <a:stretch/>
        </p:blipFill>
        <p:spPr>
          <a:xfrm>
            <a:off x="357326" y="3181350"/>
            <a:ext cx="3733800" cy="13716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89"/>
          <p:cNvSpPr txBox="1"/>
          <p:nvPr/>
        </p:nvSpPr>
        <p:spPr>
          <a:xfrm>
            <a:off x="396241" y="666750"/>
            <a:ext cx="8789986" cy="4324261"/>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Source code: </a:t>
            </a:r>
            <a:endParaRPr sz="1400">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3">
                  <a:extLst>
                    <a:ext uri="{A12FA001-AC4F-418D-AE19-62706E023703}">
                      <ahyp:hlinkClr val="tx"/>
                    </a:ext>
                  </a:extLst>
                </a:hlinkClick>
              </a:rPr>
              <a:t>https://github.com/doanpt/android-learing/commits/jetpack-tutorial</a:t>
            </a:r>
            <a:endParaRPr b="0" i="0" sz="1400" u="none" cap="none" strike="noStrike">
              <a:solidFill>
                <a:schemeClr val="dk1"/>
              </a:solidFill>
              <a:latin typeface="Arial"/>
              <a:ea typeface="Arial"/>
              <a:cs typeface="Arial"/>
              <a:sym typeface="Arial"/>
            </a:endParaRPr>
          </a:p>
          <a:p>
            <a:pPr indent="-342900" lvl="0" marL="355600" marR="0" rtl="0" algn="l">
              <a:lnSpc>
                <a:spcPct val="100000"/>
              </a:lnSpc>
              <a:spcBef>
                <a:spcPts val="10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Jetpack:</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4">
                  <a:extLst>
                    <a:ext uri="{A12FA001-AC4F-418D-AE19-62706E023703}">
                      <ahyp:hlinkClr val="tx"/>
                    </a:ext>
                  </a:extLst>
                </a:hlinkClick>
              </a:rPr>
              <a:t>https://developer.android.com/jetpack/guide </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5">
                  <a:extLst>
                    <a:ext uri="{A12FA001-AC4F-418D-AE19-62706E023703}">
                      <ahyp:hlinkClr val="tx"/>
                    </a:ext>
                  </a:extLst>
                </a:hlinkClick>
              </a:rPr>
              <a:t>https://www.slideshare.net/wonkwise/android-jetpack-whats-new</a:t>
            </a:r>
            <a:endParaRPr b="0" i="0" sz="1400" u="none" cap="none" strike="noStrike">
              <a:solidFill>
                <a:schemeClr val="dk1"/>
              </a:solidFill>
              <a:latin typeface="Arial"/>
              <a:ea typeface="Arial"/>
              <a:cs typeface="Arial"/>
              <a:sym typeface="Arial"/>
            </a:endParaRPr>
          </a:p>
          <a:p>
            <a:pPr indent="-342900" lvl="0" marL="355600" marR="0" rtl="0" algn="l">
              <a:spcBef>
                <a:spcPts val="10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ViewModel:</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6">
                  <a:extLst>
                    <a:ext uri="{A12FA001-AC4F-418D-AE19-62706E023703}">
                      <ahyp:hlinkClr val="tx"/>
                    </a:ext>
                  </a:extLst>
                </a:hlinkClick>
              </a:rPr>
              <a:t>https://developer.android.com/topic/libraries/architecture/viewmodel</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7">
                  <a:extLst>
                    <a:ext uri="{A12FA001-AC4F-418D-AE19-62706E023703}">
                      <ahyp:hlinkClr val="tx"/>
                    </a:ext>
                  </a:extLst>
                </a:hlinkClick>
              </a:rPr>
              <a:t>https://www.slideshare.net/TudorDanielSirbu/android-jetpack</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8">
                  <a:extLst>
                    <a:ext uri="{A12FA001-AC4F-418D-AE19-62706E023703}">
                      <ahyp:hlinkClr val="tx"/>
                    </a:ext>
                  </a:extLst>
                </a:hlinkClick>
              </a:rPr>
              <a:t>https://slideplayer.com/slide/13672386/</a:t>
            </a:r>
            <a:endParaRPr b="0" i="0" sz="1400" u="none" cap="none" strike="noStrike">
              <a:solidFill>
                <a:schemeClr val="dk1"/>
              </a:solidFill>
              <a:latin typeface="Arial"/>
              <a:ea typeface="Arial"/>
              <a:cs typeface="Arial"/>
              <a:sym typeface="Arial"/>
            </a:endParaRPr>
          </a:p>
          <a:p>
            <a:pPr indent="-342900" lvl="0" marL="355600" marR="0" rtl="0" algn="l">
              <a:spcBef>
                <a:spcPts val="10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DataBinding</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9">
                  <a:extLst>
                    <a:ext uri="{A12FA001-AC4F-418D-AE19-62706E023703}">
                      <ahyp:hlinkClr val="tx"/>
                    </a:ext>
                  </a:extLst>
                </a:hlinkClick>
              </a:rPr>
              <a:t>https://developer.android.com/topic/libraries/data-binding</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0">
                  <a:extLst>
                    <a:ext uri="{A12FA001-AC4F-418D-AE19-62706E023703}">
                      <ahyp:hlinkClr val="tx"/>
                    </a:ext>
                  </a:extLst>
                </a:hlinkClick>
              </a:rPr>
              <a:t>https://www.slideshare.net/radekpiekarz/deep-dive-into-android-data-binding</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1">
                  <a:extLst>
                    <a:ext uri="{A12FA001-AC4F-418D-AE19-62706E023703}">
                      <ahyp:hlinkClr val="tx"/>
                    </a:ext>
                  </a:extLst>
                </a:hlinkClick>
              </a:rPr>
              <a:t>https://www.slideshare.net/EricMaxwell1/effective-android-data-binding</a:t>
            </a:r>
            <a:endParaRPr b="0" i="0" sz="1400" u="none" cap="none" strike="noStrike">
              <a:solidFill>
                <a:schemeClr val="dk1"/>
              </a:solidFill>
              <a:latin typeface="Arial"/>
              <a:ea typeface="Arial"/>
              <a:cs typeface="Arial"/>
              <a:sym typeface="Arial"/>
            </a:endParaRPr>
          </a:p>
          <a:p>
            <a:pPr indent="-342900" lvl="0" marL="355600" marR="0" rtl="0" algn="l">
              <a:spcBef>
                <a:spcPts val="10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LiveData</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2">
                  <a:extLst>
                    <a:ext uri="{A12FA001-AC4F-418D-AE19-62706E023703}">
                      <ahyp:hlinkClr val="tx"/>
                    </a:ext>
                  </a:extLst>
                </a:hlinkClick>
              </a:rPr>
              <a:t>https://developer.android.com/topic/libraries/architecture/livedata</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3">
                  <a:extLst>
                    <a:ext uri="{A12FA001-AC4F-418D-AE19-62706E023703}">
                      <ahyp:hlinkClr val="tx"/>
                    </a:ext>
                  </a:extLst>
                </a:hlinkClick>
              </a:rPr>
              <a:t>https://www.slideshare.net/mikelantoniotrizio/android-architecture-components-82884596</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4">
                  <a:extLst>
                    <a:ext uri="{A12FA001-AC4F-418D-AE19-62706E023703}">
                      <ahyp:hlinkClr val="tx"/>
                    </a:ext>
                  </a:extLst>
                </a:hlinkClick>
              </a:rPr>
              <a:t>https://slideplayer.com/slide/13672386/</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5">
                  <a:extLst>
                    <a:ext uri="{A12FA001-AC4F-418D-AE19-62706E023703}">
                      <ahyp:hlinkClr val="tx"/>
                    </a:ext>
                  </a:extLst>
                </a:hlinkClick>
              </a:rPr>
              <a:t>https://medium.com/androiddevelopers/livedata-with-snackbar-navigation-and-other-events-the-singleliveevent-case-ac2622673150</a:t>
            </a:r>
            <a:endParaRPr b="0" i="0" sz="1400" u="none" cap="none" strike="noStrike">
              <a:solidFill>
                <a:schemeClr val="dk1"/>
              </a:solidFill>
              <a:latin typeface="Arial"/>
              <a:ea typeface="Arial"/>
              <a:cs typeface="Arial"/>
              <a:sym typeface="Arial"/>
            </a:endParaRPr>
          </a:p>
        </p:txBody>
      </p:sp>
      <p:sp>
        <p:nvSpPr>
          <p:cNvPr id="1042" name="Google Shape;1042;p89"/>
          <p:cNvSpPr txBox="1"/>
          <p:nvPr>
            <p:ph type="title"/>
          </p:nvPr>
        </p:nvSpPr>
        <p:spPr>
          <a:xfrm>
            <a:off x="357327" y="53467"/>
            <a:ext cx="221678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References</a:t>
            </a:r>
            <a:endParaRPr sz="3200"/>
          </a:p>
        </p:txBody>
      </p:sp>
      <p:sp>
        <p:nvSpPr>
          <p:cNvPr id="1043" name="Google Shape;1043;p89"/>
          <p:cNvSpPr txBox="1"/>
          <p:nvPr>
            <p:ph idx="10" type="dt"/>
          </p:nvPr>
        </p:nvSpPr>
        <p:spPr>
          <a:xfrm>
            <a:off x="6626" y="4958060"/>
            <a:ext cx="755374"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15/8/2021</a:t>
            </a:r>
            <a:endParaRPr/>
          </a:p>
        </p:txBody>
      </p:sp>
      <p:sp>
        <p:nvSpPr>
          <p:cNvPr id="1044" name="Google Shape;1044;p89"/>
          <p:cNvSpPr txBox="1"/>
          <p:nvPr>
            <p:ph idx="11" type="ftr"/>
          </p:nvPr>
        </p:nvSpPr>
        <p:spPr>
          <a:xfrm>
            <a:off x="2209800" y="4982797"/>
            <a:ext cx="5146358"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045" name="Google Shape;1045;p89"/>
          <p:cNvSpPr txBox="1"/>
          <p:nvPr>
            <p:ph idx="12" type="sldNum"/>
          </p:nvPr>
        </p:nvSpPr>
        <p:spPr>
          <a:xfrm>
            <a:off x="8820467" y="4958060"/>
            <a:ext cx="323533"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nvSpPr>
        <p:spPr>
          <a:xfrm>
            <a:off x="357326" y="118998"/>
            <a:ext cx="5967274"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Arial"/>
                <a:ea typeface="Arial"/>
                <a:cs typeface="Arial"/>
                <a:sym typeface="Arial"/>
              </a:rPr>
              <a:t>Use ViewModel</a:t>
            </a:r>
            <a:endParaRPr sz="2400">
              <a:solidFill>
                <a:schemeClr val="dk1"/>
              </a:solidFill>
              <a:latin typeface="Arial"/>
              <a:ea typeface="Arial"/>
              <a:cs typeface="Arial"/>
              <a:sym typeface="Arial"/>
            </a:endParaRPr>
          </a:p>
        </p:txBody>
      </p:sp>
      <p:sp>
        <p:nvSpPr>
          <p:cNvPr id="161" name="Google Shape;161;p9"/>
          <p:cNvSpPr txBox="1"/>
          <p:nvPr/>
        </p:nvSpPr>
        <p:spPr>
          <a:xfrm>
            <a:off x="152400" y="739466"/>
            <a:ext cx="8588858"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1. Use “by activityViewModels()” or  by viewModels() method of fragment-ktx</a:t>
            </a:r>
            <a:endParaRPr sz="1800">
              <a:solidFill>
                <a:schemeClr val="dk1"/>
              </a:solidFill>
              <a:latin typeface="Calibri"/>
              <a:ea typeface="Calibri"/>
              <a:cs typeface="Calibri"/>
              <a:sym typeface="Calibri"/>
            </a:endParaRPr>
          </a:p>
        </p:txBody>
      </p:sp>
      <p:pic>
        <p:nvPicPr>
          <p:cNvPr id="162" name="Google Shape;162;p9"/>
          <p:cNvPicPr preferRelativeResize="0"/>
          <p:nvPr/>
        </p:nvPicPr>
        <p:blipFill rotWithShape="1">
          <a:blip r:embed="rId3">
            <a:alphaModFix/>
          </a:blip>
          <a:srcRect b="0" l="0" r="0" t="0"/>
          <a:stretch/>
        </p:blipFill>
        <p:spPr>
          <a:xfrm>
            <a:off x="357326" y="2724150"/>
            <a:ext cx="5205274" cy="1778161"/>
          </a:xfrm>
          <a:prstGeom prst="rect">
            <a:avLst/>
          </a:prstGeom>
          <a:noFill/>
          <a:ln>
            <a:noFill/>
          </a:ln>
        </p:spPr>
      </p:pic>
      <p:pic>
        <p:nvPicPr>
          <p:cNvPr id="163" name="Google Shape;163;p9"/>
          <p:cNvPicPr preferRelativeResize="0"/>
          <p:nvPr/>
        </p:nvPicPr>
        <p:blipFill rotWithShape="1">
          <a:blip r:embed="rId4">
            <a:alphaModFix/>
          </a:blip>
          <a:srcRect b="0" l="0" r="0" t="0"/>
          <a:stretch/>
        </p:blipFill>
        <p:spPr>
          <a:xfrm>
            <a:off x="357326" y="1108798"/>
            <a:ext cx="4479717" cy="1548082"/>
          </a:xfrm>
          <a:prstGeom prst="rect">
            <a:avLst/>
          </a:prstGeom>
          <a:noFill/>
          <a:ln>
            <a:noFill/>
          </a:ln>
        </p:spPr>
      </p:pic>
      <p:sp>
        <p:nvSpPr>
          <p:cNvPr id="164" name="Google Shape;164;p9"/>
          <p:cNvSpPr txBox="1"/>
          <p:nvPr/>
        </p:nvSpPr>
        <p:spPr>
          <a:xfrm>
            <a:off x="762000" y="4348510"/>
            <a:ext cx="680847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Note: to use this ways, you need to add fragment-ktx to build.gradle</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implementation "androidx.fragment:fragment-ktx:1.3.6"</a:t>
            </a:r>
            <a:endParaRPr sz="1800">
              <a:solidFill>
                <a:srgbClr val="FF0000"/>
              </a:solidFill>
              <a:latin typeface="Calibri"/>
              <a:ea typeface="Calibri"/>
              <a:cs typeface="Calibri"/>
              <a:sym typeface="Calibri"/>
            </a:endParaRPr>
          </a:p>
        </p:txBody>
      </p:sp>
      <p:sp>
        <p:nvSpPr>
          <p:cNvPr id="165" name="Google Shape;165;p9"/>
          <p:cNvSpPr txBox="1"/>
          <p:nvPr>
            <p:ph idx="10" type="dt"/>
          </p:nvPr>
        </p:nvSpPr>
        <p:spPr>
          <a:xfrm>
            <a:off x="9939" y="4965065"/>
            <a:ext cx="610235" cy="307777"/>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a:p>
            <a:pPr indent="0" lvl="0" marL="12700" rtl="0" algn="l">
              <a:lnSpc>
                <a:spcPct val="103333"/>
              </a:lnSpc>
              <a:spcBef>
                <a:spcPts val="0"/>
              </a:spcBef>
              <a:spcAft>
                <a:spcPts val="0"/>
              </a:spcAft>
              <a:buNone/>
            </a:pPr>
            <a:r>
              <a:t/>
            </a:r>
            <a:endParaRPr/>
          </a:p>
        </p:txBody>
      </p:sp>
      <p:sp>
        <p:nvSpPr>
          <p:cNvPr id="166" name="Google Shape;166;p9"/>
          <p:cNvSpPr txBox="1"/>
          <p:nvPr>
            <p:ph idx="11" type="ftr"/>
          </p:nvPr>
        </p:nvSpPr>
        <p:spPr>
          <a:xfrm>
            <a:off x="2590800" y="4977338"/>
            <a:ext cx="525589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67" name="Google Shape;167;p9"/>
          <p:cNvSpPr txBox="1"/>
          <p:nvPr>
            <p:ph idx="12" type="sldNum"/>
          </p:nvPr>
        </p:nvSpPr>
        <p:spPr>
          <a:xfrm>
            <a:off x="8983704" y="4965065"/>
            <a:ext cx="153670"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r>
              <a:rPr lang="en-US"/>
              <a:t>8</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90"/>
          <p:cNvSpPr txBox="1"/>
          <p:nvPr>
            <p:ph type="title"/>
          </p:nvPr>
        </p:nvSpPr>
        <p:spPr>
          <a:xfrm>
            <a:off x="357327" y="53467"/>
            <a:ext cx="221678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3200">
                <a:solidFill>
                  <a:srgbClr val="FFFFFF"/>
                </a:solidFill>
              </a:rPr>
              <a:t>References</a:t>
            </a:r>
            <a:endParaRPr sz="3200"/>
          </a:p>
        </p:txBody>
      </p:sp>
      <p:sp>
        <p:nvSpPr>
          <p:cNvPr id="1051" name="Google Shape;1051;p90"/>
          <p:cNvSpPr txBox="1"/>
          <p:nvPr>
            <p:ph idx="10" type="dt"/>
          </p:nvPr>
        </p:nvSpPr>
        <p:spPr>
          <a:xfrm>
            <a:off x="0" y="4951245"/>
            <a:ext cx="762000"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15/8/2021</a:t>
            </a:r>
            <a:endParaRPr/>
          </a:p>
        </p:txBody>
      </p:sp>
      <p:sp>
        <p:nvSpPr>
          <p:cNvPr id="1052" name="Google Shape;1052;p90"/>
          <p:cNvSpPr txBox="1"/>
          <p:nvPr>
            <p:ph idx="11" type="ftr"/>
          </p:nvPr>
        </p:nvSpPr>
        <p:spPr>
          <a:xfrm>
            <a:off x="2514600" y="4975792"/>
            <a:ext cx="50577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053" name="Google Shape;1053;p90"/>
          <p:cNvSpPr txBox="1"/>
          <p:nvPr>
            <p:ph idx="12" type="sldNum"/>
          </p:nvPr>
        </p:nvSpPr>
        <p:spPr>
          <a:xfrm>
            <a:off x="8819280" y="4982797"/>
            <a:ext cx="324720" cy="153888"/>
          </a:xfrm>
          <a:prstGeom prst="rect">
            <a:avLst/>
          </a:prstGeom>
          <a:noFill/>
          <a:ln>
            <a:noFill/>
          </a:ln>
        </p:spPr>
        <p:txBody>
          <a:bodyPr anchorCtr="0" anchor="t" bIns="0" lIns="0" spcFirstLastPara="1" rIns="0" wrap="square" tIns="0">
            <a:spAutoFit/>
          </a:bodyPr>
          <a:lstStyle/>
          <a:p>
            <a:pPr indent="0" lvl="0" marL="38100" rtl="0" algn="l">
              <a:lnSpc>
                <a:spcPct val="103333"/>
              </a:lnSpc>
              <a:spcBef>
                <a:spcPts val="0"/>
              </a:spcBef>
              <a:spcAft>
                <a:spcPts val="0"/>
              </a:spcAft>
              <a:buNone/>
            </a:pPr>
            <a:fld id="{00000000-1234-1234-1234-123412341234}" type="slidenum">
              <a:rPr lang="en-US"/>
              <a:t>‹#›</a:t>
            </a:fld>
            <a:endParaRPr/>
          </a:p>
        </p:txBody>
      </p:sp>
      <p:sp>
        <p:nvSpPr>
          <p:cNvPr id="1054" name="Google Shape;1054;p90"/>
          <p:cNvSpPr txBox="1"/>
          <p:nvPr/>
        </p:nvSpPr>
        <p:spPr>
          <a:xfrm>
            <a:off x="228600" y="576222"/>
            <a:ext cx="8405674" cy="4490973"/>
          </a:xfrm>
          <a:prstGeom prst="rect">
            <a:avLst/>
          </a:prstGeom>
          <a:noFill/>
          <a:ln>
            <a:noFill/>
          </a:ln>
        </p:spPr>
        <p:txBody>
          <a:bodyPr anchorCtr="0" anchor="t" bIns="0" lIns="0" spcFirstLastPara="1" rIns="0" wrap="square" tIns="12700">
            <a:spAutoFit/>
          </a:bodyPr>
          <a:lstStyle/>
          <a:p>
            <a:pPr indent="-342900" lvl="0" marL="355600" marR="0" rtl="0" algn="l">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Room</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3">
                  <a:extLst>
                    <a:ext uri="{A12FA001-AC4F-418D-AE19-62706E023703}">
                      <ahyp:hlinkClr val="tx"/>
                    </a:ext>
                  </a:extLst>
                </a:hlinkClick>
              </a:rPr>
              <a:t>https://developer.android.com/training/data-storage/room</a:t>
            </a:r>
            <a:endParaRPr b="0" i="0" sz="1600" u="none" cap="none" strike="noStrike">
              <a:solidFill>
                <a:schemeClr val="dk1"/>
              </a:solidFill>
              <a:latin typeface="Arial"/>
              <a:ea typeface="Arial"/>
              <a:cs typeface="Arial"/>
              <a:sym typeface="Arial"/>
            </a:endParaRPr>
          </a:p>
          <a:p>
            <a:pPr indent="-342900" lvl="0" marL="355600" marR="0" rtl="0" algn="l">
              <a:spcBef>
                <a:spcPts val="1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Lifecycles</a:t>
            </a:r>
            <a:endParaRPr sz="1600">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4">
                  <a:extLst>
                    <a:ext uri="{A12FA001-AC4F-418D-AE19-62706E023703}">
                      <ahyp:hlinkClr val="tx"/>
                    </a:ext>
                  </a:extLst>
                </a:hlinkClick>
              </a:rPr>
              <a:t>https://developer.android.com/topic/libraries/architecture/lifecycle</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5">
                  <a:extLst>
                    <a:ext uri="{A12FA001-AC4F-418D-AE19-62706E023703}">
                      <ahyp:hlinkClr val="tx"/>
                    </a:ext>
                  </a:extLst>
                </a:hlinkClick>
              </a:rPr>
              <a:t>https://www.slideshare.net/HanYin4/handling-lifecycles-in-a-jetpack-way</a:t>
            </a:r>
            <a:endParaRPr b="0" i="0" sz="1600" u="none" cap="none" strike="noStrike">
              <a:solidFill>
                <a:schemeClr val="dk1"/>
              </a:solidFill>
              <a:latin typeface="Arial"/>
              <a:ea typeface="Arial"/>
              <a:cs typeface="Arial"/>
              <a:sym typeface="Arial"/>
            </a:endParaRPr>
          </a:p>
          <a:p>
            <a:pPr indent="-342900" lvl="0" marL="355600" marR="0" rtl="0" algn="l">
              <a:spcBef>
                <a:spcPts val="1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Navigation</a:t>
            </a:r>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6">
                  <a:extLst>
                    <a:ext uri="{A12FA001-AC4F-418D-AE19-62706E023703}">
                      <ahyp:hlinkClr val="tx"/>
                    </a:ext>
                  </a:extLst>
                </a:hlinkClick>
              </a:rPr>
              <a:t>https://developer.android.com/jetpack/guide </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7">
                  <a:extLst>
                    <a:ext uri="{A12FA001-AC4F-418D-AE19-62706E023703}">
                      <ahyp:hlinkClr val="tx"/>
                    </a:ext>
                  </a:extLst>
                </a:hlinkClick>
              </a:rPr>
              <a:t>https://www.slideshare.net/wonkwise/android-jetpack-whats-new</a:t>
            </a:r>
            <a:endParaRPr b="0" i="0" sz="1400" u="none" cap="none" strike="noStrike">
              <a:solidFill>
                <a:schemeClr val="dk1"/>
              </a:solidFill>
              <a:latin typeface="Arial"/>
              <a:ea typeface="Arial"/>
              <a:cs typeface="Arial"/>
              <a:sym typeface="Arial"/>
            </a:endParaRPr>
          </a:p>
          <a:p>
            <a:pPr indent="-342900" lvl="0" marL="355600" marR="0" rtl="0" algn="l">
              <a:spcBef>
                <a:spcPts val="1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WorkManager</a:t>
            </a:r>
            <a:r>
              <a:rPr lang="en-US" sz="1400">
                <a:solidFill>
                  <a:schemeClr val="dk1"/>
                </a:solidFill>
                <a:latin typeface="Arial"/>
                <a:ea typeface="Arial"/>
                <a:cs typeface="Arial"/>
                <a:sym typeface="Arial"/>
              </a:rPr>
              <a:t>:</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8">
                  <a:extLst>
                    <a:ext uri="{A12FA001-AC4F-418D-AE19-62706E023703}">
                      <ahyp:hlinkClr val="tx"/>
                    </a:ext>
                  </a:extLst>
                </a:hlinkClick>
              </a:rPr>
              <a:t>https://developer.android.com/codelabs/android-workmanager</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9">
                  <a:extLst>
                    <a:ext uri="{A12FA001-AC4F-418D-AE19-62706E023703}">
                      <ahyp:hlinkClr val="tx"/>
                    </a:ext>
                  </a:extLst>
                </a:hlinkClick>
              </a:rPr>
              <a:t>https://www.raywenderlich.com/20689637-scheduling-tasks-with-android-workmanager</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0">
                  <a:extLst>
                    <a:ext uri="{A12FA001-AC4F-418D-AE19-62706E023703}">
                      <ahyp:hlinkClr val="tx"/>
                    </a:ext>
                  </a:extLst>
                </a:hlinkClick>
              </a:rPr>
              <a:t>https://flexiple.com/android/android-workmanager-tutorial-getting-started/</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1">
                  <a:extLst>
                    <a:ext uri="{A12FA001-AC4F-418D-AE19-62706E023703}">
                      <ahyp:hlinkClr val="tx"/>
                    </a:ext>
                  </a:extLst>
                </a:hlinkClick>
              </a:rPr>
              <a:t>https://www.slideshare.net/bhatnagar.gaurav83/analysing-in-depth-work-manager-167979176</a:t>
            </a:r>
            <a:endParaRPr b="0" i="0" sz="1400" u="none" cap="none" strike="noStrike">
              <a:solidFill>
                <a:schemeClr val="dk1"/>
              </a:solidFill>
              <a:latin typeface="Arial"/>
              <a:ea typeface="Arial"/>
              <a:cs typeface="Arial"/>
              <a:sym typeface="Arial"/>
            </a:endParaRPr>
          </a:p>
          <a:p>
            <a:pPr indent="-342900" lvl="0" marL="355600" marR="0" rtl="0" algn="l">
              <a:spcBef>
                <a:spcPts val="1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Paging</a:t>
            </a:r>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2">
                  <a:extLst>
                    <a:ext uri="{A12FA001-AC4F-418D-AE19-62706E023703}">
                      <ahyp:hlinkClr val="tx"/>
                    </a:ext>
                  </a:extLst>
                </a:hlinkClick>
              </a:rPr>
              <a:t>https://developer.android.com/codelabs/android-paging</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3">
                  <a:extLst>
                    <a:ext uri="{A12FA001-AC4F-418D-AE19-62706E023703}">
                      <ahyp:hlinkClr val="tx"/>
                    </a:ext>
                  </a:extLst>
                </a:hlinkClick>
              </a:rPr>
              <a:t>https://developer.android.com/topic/libraries/architecture/paging/v3-network-db</a:t>
            </a:r>
            <a:endParaRPr b="0" i="0" sz="1400" u="none" cap="none" strike="noStrike">
              <a:solidFill>
                <a:schemeClr val="dk1"/>
              </a:solidFill>
              <a:latin typeface="Arial"/>
              <a:ea typeface="Arial"/>
              <a:cs typeface="Arial"/>
              <a:sym typeface="Arial"/>
            </a:endParaRPr>
          </a:p>
          <a:p>
            <a:pPr indent="-342900" lvl="0" marL="355600" marR="0" rtl="0" algn="l">
              <a:spcBef>
                <a:spcPts val="1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Hilt</a:t>
            </a:r>
            <a:endParaRPr sz="1600">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4">
                  <a:extLst>
                    <a:ext uri="{A12FA001-AC4F-418D-AE19-62706E023703}">
                      <ahyp:hlinkClr val="tx"/>
                    </a:ext>
                  </a:extLst>
                </a:hlinkClick>
              </a:rPr>
              <a:t>https://developer.android.com/training/dependency-injection/hilt-android</a:t>
            </a:r>
            <a:endParaRPr b="0" i="0" sz="1400" u="none" cap="none" strike="noStrike">
              <a:solidFill>
                <a:schemeClr val="dk1"/>
              </a:solidFill>
              <a:latin typeface="Arial"/>
              <a:ea typeface="Arial"/>
              <a:cs typeface="Arial"/>
              <a:sym typeface="Arial"/>
            </a:endParaRPr>
          </a:p>
          <a:p>
            <a:pPr indent="-342900" lvl="1" marL="812800" marR="0" rtl="0" algn="l">
              <a:spcBef>
                <a:spcPts val="100"/>
              </a:spcBef>
              <a:spcAft>
                <a:spcPts val="0"/>
              </a:spcAft>
              <a:buClr>
                <a:schemeClr val="dk1"/>
              </a:buClr>
              <a:buSzPts val="1400"/>
              <a:buFont typeface="Noto Sans Symbols"/>
              <a:buChar char="✔"/>
            </a:pPr>
            <a:r>
              <a:rPr b="0" i="0" lang="en-US" sz="1400" u="sng" cap="none" strike="noStrike">
                <a:solidFill>
                  <a:schemeClr val="dk1"/>
                </a:solidFill>
                <a:latin typeface="Arial"/>
                <a:ea typeface="Arial"/>
                <a:cs typeface="Arial"/>
                <a:sym typeface="Arial"/>
                <a:hlinkClick r:id="rId15">
                  <a:extLst>
                    <a:ext uri="{A12FA001-AC4F-418D-AE19-62706E023703}">
                      <ahyp:hlinkClr val="tx"/>
                    </a:ext>
                  </a:extLst>
                </a:hlinkClick>
              </a:rPr>
              <a:t>https://developer.android.com/training/dependency-injection/hilt-cheatsheet</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1"/>
          <p:cNvSpPr txBox="1"/>
          <p:nvPr>
            <p:ph type="title"/>
          </p:nvPr>
        </p:nvSpPr>
        <p:spPr>
          <a:xfrm>
            <a:off x="250342" y="1545082"/>
            <a:ext cx="4220210" cy="10312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Thank you</a:t>
            </a:r>
            <a:endParaRPr/>
          </a:p>
        </p:txBody>
      </p:sp>
      <p:sp>
        <p:nvSpPr>
          <p:cNvPr id="1060" name="Google Shape;1060;p91"/>
          <p:cNvSpPr txBox="1"/>
          <p:nvPr>
            <p:ph idx="11" type="ftr"/>
          </p:nvPr>
        </p:nvSpPr>
        <p:spPr>
          <a:xfrm>
            <a:off x="2438400" y="4989612"/>
            <a:ext cx="5210176"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09e-BM/DT/FSOFT - ©FPT SOFTWARE – Fresher Academy - Internal Use</a:t>
            </a:r>
            <a:endParaRPr/>
          </a:p>
        </p:txBody>
      </p:sp>
      <p:sp>
        <p:nvSpPr>
          <p:cNvPr id="1061" name="Google Shape;1061;p91"/>
          <p:cNvSpPr txBox="1"/>
          <p:nvPr/>
        </p:nvSpPr>
        <p:spPr>
          <a:xfrm>
            <a:off x="8875362" y="4989612"/>
            <a:ext cx="258699" cy="153888"/>
          </a:xfrm>
          <a:prstGeom prst="rect">
            <a:avLst/>
          </a:prstGeom>
          <a:noFill/>
          <a:ln>
            <a:noFill/>
          </a:ln>
        </p:spPr>
        <p:txBody>
          <a:bodyPr anchorCtr="0" anchor="t" bIns="0" lIns="0" spcFirstLastPara="1" rIns="0" wrap="square" tIns="0">
            <a:spAutoFit/>
          </a:bodyPr>
          <a:lstStyle/>
          <a:p>
            <a:pPr indent="0" lvl="0" marL="12700" marR="0" rtl="0" algn="l">
              <a:lnSpc>
                <a:spcPct val="103333"/>
              </a:lnSpc>
              <a:spcBef>
                <a:spcPts val="0"/>
              </a:spcBef>
              <a:spcAft>
                <a:spcPts val="0"/>
              </a:spcAft>
              <a:buNone/>
            </a:pPr>
            <a:r>
              <a:rPr lang="en-US" sz="1200">
                <a:solidFill>
                  <a:srgbClr val="888888"/>
                </a:solidFill>
                <a:latin typeface="Arial"/>
                <a:ea typeface="Arial"/>
                <a:cs typeface="Arial"/>
                <a:sym typeface="Arial"/>
              </a:rPr>
              <a:t>91</a:t>
            </a:r>
            <a:endParaRPr sz="1200">
              <a:solidFill>
                <a:schemeClr val="dk1"/>
              </a:solidFill>
              <a:latin typeface="Arial"/>
              <a:ea typeface="Arial"/>
              <a:cs typeface="Arial"/>
              <a:sym typeface="Arial"/>
            </a:endParaRPr>
          </a:p>
        </p:txBody>
      </p:sp>
      <p:sp>
        <p:nvSpPr>
          <p:cNvPr id="1062" name="Google Shape;1062;p91"/>
          <p:cNvSpPr txBox="1"/>
          <p:nvPr>
            <p:ph idx="10" type="dt"/>
          </p:nvPr>
        </p:nvSpPr>
        <p:spPr>
          <a:xfrm>
            <a:off x="-14973" y="5008473"/>
            <a:ext cx="610235" cy="153888"/>
          </a:xfrm>
          <a:prstGeom prst="rect">
            <a:avLst/>
          </a:prstGeom>
          <a:noFill/>
          <a:ln>
            <a:noFill/>
          </a:ln>
        </p:spPr>
        <p:txBody>
          <a:bodyPr anchorCtr="0" anchor="t" bIns="0" lIns="0" spcFirstLastPara="1" rIns="0" wrap="square" tIns="0">
            <a:spAutoFit/>
          </a:bodyPr>
          <a:lstStyle/>
          <a:p>
            <a:pPr indent="0" lvl="0" marL="12700" rtl="0" algn="l">
              <a:lnSpc>
                <a:spcPct val="103333"/>
              </a:lnSpc>
              <a:spcBef>
                <a:spcPts val="0"/>
              </a:spcBef>
              <a:spcAft>
                <a:spcPts val="0"/>
              </a:spcAft>
              <a:buNone/>
            </a:pPr>
            <a:r>
              <a:rPr lang="en-US"/>
              <a:t>8/8/2021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2021-08-07T13:24:46Z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2020-05-06T00:00:00Z</vt:filetime>
  </property>
  <property fmtid="{D5CDD505-2E9C-101B-9397-08002B2CF9AE}" pid="3" name="LastSaved">
    <vt:filetime>2021-08-07T00:00:00Z</vt:filetime>
  </property>
</Properties>
</file>